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Lst>
  <p:notesMasterIdLst>
    <p:notesMasterId r:id="rId61"/>
  </p:notesMasterIdLst>
  <p:sldIdLst>
    <p:sldId id="2141411223" r:id="rId5"/>
    <p:sldId id="271" r:id="rId6"/>
    <p:sldId id="284" r:id="rId7"/>
    <p:sldId id="288" r:id="rId8"/>
    <p:sldId id="289" r:id="rId9"/>
    <p:sldId id="2141411175" r:id="rId10"/>
    <p:sldId id="2141411224" r:id="rId11"/>
    <p:sldId id="2145706342" r:id="rId12"/>
    <p:sldId id="2145706352" r:id="rId13"/>
    <p:sldId id="2145706351" r:id="rId14"/>
    <p:sldId id="285" r:id="rId15"/>
    <p:sldId id="295" r:id="rId16"/>
    <p:sldId id="2141411228" r:id="rId17"/>
    <p:sldId id="2141411229" r:id="rId18"/>
    <p:sldId id="2141411231" r:id="rId19"/>
    <p:sldId id="2141411192" r:id="rId20"/>
    <p:sldId id="2141411193" r:id="rId21"/>
    <p:sldId id="2141411195" r:id="rId22"/>
    <p:sldId id="2141411227" r:id="rId23"/>
    <p:sldId id="2145706353" r:id="rId24"/>
    <p:sldId id="297" r:id="rId25"/>
    <p:sldId id="2141411219" r:id="rId26"/>
    <p:sldId id="2145706344" r:id="rId27"/>
    <p:sldId id="2145706345" r:id="rId28"/>
    <p:sldId id="2145706346" r:id="rId29"/>
    <p:sldId id="2145706347" r:id="rId30"/>
    <p:sldId id="2145706348" r:id="rId31"/>
    <p:sldId id="2141411225" r:id="rId32"/>
    <p:sldId id="2141411226" r:id="rId33"/>
    <p:sldId id="2141411221" r:id="rId34"/>
    <p:sldId id="2141411178" r:id="rId35"/>
    <p:sldId id="2141411199" r:id="rId36"/>
    <p:sldId id="2141411200" r:id="rId37"/>
    <p:sldId id="2141411203" r:id="rId38"/>
    <p:sldId id="2141411186" r:id="rId39"/>
    <p:sldId id="2141411187" r:id="rId40"/>
    <p:sldId id="2141411179" r:id="rId41"/>
    <p:sldId id="2141411204" r:id="rId42"/>
    <p:sldId id="2141411216" r:id="rId43"/>
    <p:sldId id="2141411217" r:id="rId44"/>
    <p:sldId id="2141411182" r:id="rId45"/>
    <p:sldId id="2141411181" r:id="rId46"/>
    <p:sldId id="2141411205" r:id="rId47"/>
    <p:sldId id="2141411206" r:id="rId48"/>
    <p:sldId id="2141411208" r:id="rId49"/>
    <p:sldId id="2141411207" r:id="rId50"/>
    <p:sldId id="2141411209" r:id="rId51"/>
    <p:sldId id="2141411213" r:id="rId52"/>
    <p:sldId id="2141411212" r:id="rId53"/>
    <p:sldId id="294" r:id="rId54"/>
    <p:sldId id="268" r:id="rId55"/>
    <p:sldId id="291" r:id="rId56"/>
    <p:sldId id="259" r:id="rId57"/>
    <p:sldId id="279" r:id="rId58"/>
    <p:sldId id="2141411202" r:id="rId59"/>
    <p:sldId id="214141120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731340-A47A-9EEC-AF4F-9912F7A5C5E0}" name="Peter Wu (POWERPOINT)" initials="PW(" userId="S::petewu@microsoft.com::f3572206-e387-4be8-9d23-bfb08ba59e44" providerId="AD"/>
  <p188:author id="{3F578E7C-531E-3322-B24A-D1F70992C006}" name="Glenna Shaw" initials="GS" userId="Glenna Shaw" providerId="None"/>
  <p188:author id="{283841AD-B317-7A5F-4723-807249B055C0}" name="Tosin Lufadeju" initials="TL" userId="S::tolufade@microsoft.com::eb47d412-be29-48f6-ae28-3174c737c0fc" providerId="AD"/>
  <p188:author id="{96AD73C5-5BEE-B92E-5271-9C20F9AA2C3B}" name="Claire Smyth (SHE/HER)" initials="CS(" userId="S::csmyth@microsoft.com::3cc00d2a-55c7-4a74-9f54-3ab74e6acc5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91F2C"/>
    <a:srgbClr val="000000"/>
    <a:srgbClr val="7676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0D662-E662-4B85-8EFA-8A6867CCCB3F}" v="18" dt="2022-04-30T14:14:19.8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06" autoAdjust="0"/>
    <p:restoredTop sz="82645" autoAdjust="0"/>
  </p:normalViewPr>
  <p:slideViewPr>
    <p:cSldViewPr snapToGrid="0">
      <p:cViewPr varScale="1">
        <p:scale>
          <a:sx n="103" d="100"/>
          <a:sy n="103" d="100"/>
        </p:scale>
        <p:origin x="5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F7C23-4EF7-4E44-96D5-13A113582856}"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F6766DAD-7450-4ABC-B9F0-3B3A9B0F4C85}">
      <dgm:prSet/>
      <dgm:spPr/>
      <dgm:t>
        <a:bodyPr/>
        <a:lstStyle/>
        <a:p>
          <a:r>
            <a:rPr lang="en-US" dirty="0"/>
            <a:t>Quick overview of workbooks</a:t>
          </a:r>
        </a:p>
      </dgm:t>
    </dgm:pt>
    <dgm:pt modelId="{39442D5B-ED30-40F4-8AAD-F4CCFCEC33EB}" type="parTrans" cxnId="{35D841E7-1148-456A-8D64-F1F408C141EB}">
      <dgm:prSet/>
      <dgm:spPr/>
      <dgm:t>
        <a:bodyPr/>
        <a:lstStyle/>
        <a:p>
          <a:endParaRPr lang="en-US"/>
        </a:p>
      </dgm:t>
    </dgm:pt>
    <dgm:pt modelId="{6A3A057B-1F11-46DE-869E-64FA87D80382}" type="sibTrans" cxnId="{35D841E7-1148-456A-8D64-F1F408C141EB}">
      <dgm:prSet/>
      <dgm:spPr/>
      <dgm:t>
        <a:bodyPr/>
        <a:lstStyle/>
        <a:p>
          <a:endParaRPr lang="en-US"/>
        </a:p>
      </dgm:t>
    </dgm:pt>
    <dgm:pt modelId="{60F3E59F-3717-43F3-B91A-BFC03F65D864}">
      <dgm:prSet/>
      <dgm:spPr/>
      <dgm:t>
        <a:bodyPr/>
        <a:lstStyle/>
        <a:p>
          <a:r>
            <a:rPr lang="en-US" dirty="0"/>
            <a:t>Business cases for the Blue Team</a:t>
          </a:r>
        </a:p>
      </dgm:t>
    </dgm:pt>
    <dgm:pt modelId="{B6D1C539-A5E2-4F78-90FB-3DD60C97F82C}" type="parTrans" cxnId="{43E0840B-D293-48B1-ACFB-5F896C545740}">
      <dgm:prSet/>
      <dgm:spPr/>
      <dgm:t>
        <a:bodyPr/>
        <a:lstStyle/>
        <a:p>
          <a:endParaRPr lang="en-US"/>
        </a:p>
      </dgm:t>
    </dgm:pt>
    <dgm:pt modelId="{27E4AB7A-3E98-4FEC-9774-32802B6366BD}" type="sibTrans" cxnId="{43E0840B-D293-48B1-ACFB-5F896C545740}">
      <dgm:prSet/>
      <dgm:spPr/>
      <dgm:t>
        <a:bodyPr/>
        <a:lstStyle/>
        <a:p>
          <a:endParaRPr lang="en-US"/>
        </a:p>
      </dgm:t>
    </dgm:pt>
    <dgm:pt modelId="{61107DED-88E0-49B7-A5E1-BBC8F127F467}">
      <dgm:prSet/>
      <dgm:spPr/>
      <dgm:t>
        <a:bodyPr/>
        <a:lstStyle/>
        <a:p>
          <a:r>
            <a:rPr lang="en-US" b="0" i="0" dirty="0"/>
            <a:t>Threat hunting with KQL/Tips and Tricks </a:t>
          </a:r>
          <a:endParaRPr lang="en-US" dirty="0"/>
        </a:p>
      </dgm:t>
    </dgm:pt>
    <dgm:pt modelId="{A84FCB10-D7B5-4809-A38E-161529961F24}" type="parTrans" cxnId="{CAF5F312-8E76-406D-AC22-84653C189D52}">
      <dgm:prSet/>
      <dgm:spPr/>
      <dgm:t>
        <a:bodyPr/>
        <a:lstStyle/>
        <a:p>
          <a:endParaRPr lang="en-US"/>
        </a:p>
      </dgm:t>
    </dgm:pt>
    <dgm:pt modelId="{CDFC3E71-DAD7-4293-A522-4862F41A66E3}" type="sibTrans" cxnId="{CAF5F312-8E76-406D-AC22-84653C189D52}">
      <dgm:prSet/>
      <dgm:spPr/>
      <dgm:t>
        <a:bodyPr/>
        <a:lstStyle/>
        <a:p>
          <a:endParaRPr lang="en-US"/>
        </a:p>
      </dgm:t>
    </dgm:pt>
    <dgm:pt modelId="{3799F2D7-D49D-4770-9D09-55AAA31CECFD}">
      <dgm:prSet/>
      <dgm:spPr/>
      <dgm:t>
        <a:bodyPr/>
        <a:lstStyle/>
        <a:p>
          <a:r>
            <a:rPr lang="en-US" b="0" i="0" dirty="0"/>
            <a:t>Community Contribution</a:t>
          </a:r>
          <a:endParaRPr lang="en-US" dirty="0"/>
        </a:p>
      </dgm:t>
    </dgm:pt>
    <dgm:pt modelId="{430665CD-6B5C-45ED-A3CC-49059051AE40}" type="parTrans" cxnId="{B76DB8BF-055E-4574-A056-64E0A5D54E0A}">
      <dgm:prSet/>
      <dgm:spPr/>
      <dgm:t>
        <a:bodyPr/>
        <a:lstStyle/>
        <a:p>
          <a:endParaRPr lang="en-US"/>
        </a:p>
      </dgm:t>
    </dgm:pt>
    <dgm:pt modelId="{CE610240-8CB4-4DBF-A35E-FBFD6D599B8E}" type="sibTrans" cxnId="{B76DB8BF-055E-4574-A056-64E0A5D54E0A}">
      <dgm:prSet/>
      <dgm:spPr/>
      <dgm:t>
        <a:bodyPr/>
        <a:lstStyle/>
        <a:p>
          <a:endParaRPr lang="en-US"/>
        </a:p>
      </dgm:t>
    </dgm:pt>
    <dgm:pt modelId="{6A026879-9BE8-4096-B9BD-8E9F315E74AD}" type="pres">
      <dgm:prSet presAssocID="{36DF7C23-4EF7-4E44-96D5-13A113582856}" presName="vert0" presStyleCnt="0">
        <dgm:presLayoutVars>
          <dgm:dir/>
          <dgm:animOne val="branch"/>
          <dgm:animLvl val="lvl"/>
        </dgm:presLayoutVars>
      </dgm:prSet>
      <dgm:spPr/>
    </dgm:pt>
    <dgm:pt modelId="{AEDEAF01-9ACD-467B-BB27-F8377B6A0108}" type="pres">
      <dgm:prSet presAssocID="{F6766DAD-7450-4ABC-B9F0-3B3A9B0F4C85}" presName="thickLine" presStyleLbl="alignNode1" presStyleIdx="0" presStyleCnt="4"/>
      <dgm:spPr/>
    </dgm:pt>
    <dgm:pt modelId="{0A6EB4F8-A65B-401C-81C8-D5838B462948}" type="pres">
      <dgm:prSet presAssocID="{F6766DAD-7450-4ABC-B9F0-3B3A9B0F4C85}" presName="horz1" presStyleCnt="0"/>
      <dgm:spPr/>
    </dgm:pt>
    <dgm:pt modelId="{31F837B0-21DF-4A24-AD8B-0288253D5F27}" type="pres">
      <dgm:prSet presAssocID="{F6766DAD-7450-4ABC-B9F0-3B3A9B0F4C85}" presName="tx1" presStyleLbl="revTx" presStyleIdx="0" presStyleCnt="4"/>
      <dgm:spPr/>
    </dgm:pt>
    <dgm:pt modelId="{E118F65C-153E-48ED-9401-FF9A7B9CA918}" type="pres">
      <dgm:prSet presAssocID="{F6766DAD-7450-4ABC-B9F0-3B3A9B0F4C85}" presName="vert1" presStyleCnt="0"/>
      <dgm:spPr/>
    </dgm:pt>
    <dgm:pt modelId="{D36FD74B-8D9A-4645-BD30-C67B1544B786}" type="pres">
      <dgm:prSet presAssocID="{60F3E59F-3717-43F3-B91A-BFC03F65D864}" presName="thickLine" presStyleLbl="alignNode1" presStyleIdx="1" presStyleCnt="4"/>
      <dgm:spPr/>
    </dgm:pt>
    <dgm:pt modelId="{4A2BF214-5D83-4EC6-AC2E-41ACDF06FE53}" type="pres">
      <dgm:prSet presAssocID="{60F3E59F-3717-43F3-B91A-BFC03F65D864}" presName="horz1" presStyleCnt="0"/>
      <dgm:spPr/>
    </dgm:pt>
    <dgm:pt modelId="{0C64116E-8A3B-4828-82FE-F62FF921F916}" type="pres">
      <dgm:prSet presAssocID="{60F3E59F-3717-43F3-B91A-BFC03F65D864}" presName="tx1" presStyleLbl="revTx" presStyleIdx="1" presStyleCnt="4"/>
      <dgm:spPr/>
    </dgm:pt>
    <dgm:pt modelId="{36D3D12B-44F5-46CB-82A1-BC1EBAC59FC5}" type="pres">
      <dgm:prSet presAssocID="{60F3E59F-3717-43F3-B91A-BFC03F65D864}" presName="vert1" presStyleCnt="0"/>
      <dgm:spPr/>
    </dgm:pt>
    <dgm:pt modelId="{EFCF208A-20C1-4FCB-9C76-E342CC5E792F}" type="pres">
      <dgm:prSet presAssocID="{61107DED-88E0-49B7-A5E1-BBC8F127F467}" presName="thickLine" presStyleLbl="alignNode1" presStyleIdx="2" presStyleCnt="4"/>
      <dgm:spPr/>
    </dgm:pt>
    <dgm:pt modelId="{30DFAE1D-E7B5-42FB-931C-39EC55F34DF1}" type="pres">
      <dgm:prSet presAssocID="{61107DED-88E0-49B7-A5E1-BBC8F127F467}" presName="horz1" presStyleCnt="0"/>
      <dgm:spPr/>
    </dgm:pt>
    <dgm:pt modelId="{9F96F665-44AC-41D9-9A12-8D00240D0735}" type="pres">
      <dgm:prSet presAssocID="{61107DED-88E0-49B7-A5E1-BBC8F127F467}" presName="tx1" presStyleLbl="revTx" presStyleIdx="2" presStyleCnt="4"/>
      <dgm:spPr/>
    </dgm:pt>
    <dgm:pt modelId="{665BFB3A-4C25-4A97-9744-EC1BC4B6B61A}" type="pres">
      <dgm:prSet presAssocID="{61107DED-88E0-49B7-A5E1-BBC8F127F467}" presName="vert1" presStyleCnt="0"/>
      <dgm:spPr/>
    </dgm:pt>
    <dgm:pt modelId="{9F7A0405-F421-411A-83DD-F96520B296EA}" type="pres">
      <dgm:prSet presAssocID="{3799F2D7-D49D-4770-9D09-55AAA31CECFD}" presName="thickLine" presStyleLbl="alignNode1" presStyleIdx="3" presStyleCnt="4"/>
      <dgm:spPr/>
    </dgm:pt>
    <dgm:pt modelId="{62255245-79B4-4C37-B056-397C8CAD0409}" type="pres">
      <dgm:prSet presAssocID="{3799F2D7-D49D-4770-9D09-55AAA31CECFD}" presName="horz1" presStyleCnt="0"/>
      <dgm:spPr/>
    </dgm:pt>
    <dgm:pt modelId="{BADC6C58-BC10-4002-91E6-F6B359A2BB04}" type="pres">
      <dgm:prSet presAssocID="{3799F2D7-D49D-4770-9D09-55AAA31CECFD}" presName="tx1" presStyleLbl="revTx" presStyleIdx="3" presStyleCnt="4"/>
      <dgm:spPr/>
    </dgm:pt>
    <dgm:pt modelId="{534BE108-CF92-4868-BE1F-C4E0C99545C8}" type="pres">
      <dgm:prSet presAssocID="{3799F2D7-D49D-4770-9D09-55AAA31CECFD}" presName="vert1" presStyleCnt="0"/>
      <dgm:spPr/>
    </dgm:pt>
  </dgm:ptLst>
  <dgm:cxnLst>
    <dgm:cxn modelId="{43E0840B-D293-48B1-ACFB-5F896C545740}" srcId="{36DF7C23-4EF7-4E44-96D5-13A113582856}" destId="{60F3E59F-3717-43F3-B91A-BFC03F65D864}" srcOrd="1" destOrd="0" parTransId="{B6D1C539-A5E2-4F78-90FB-3DD60C97F82C}" sibTransId="{27E4AB7A-3E98-4FEC-9774-32802B6366BD}"/>
    <dgm:cxn modelId="{CAF5F312-8E76-406D-AC22-84653C189D52}" srcId="{36DF7C23-4EF7-4E44-96D5-13A113582856}" destId="{61107DED-88E0-49B7-A5E1-BBC8F127F467}" srcOrd="2" destOrd="0" parTransId="{A84FCB10-D7B5-4809-A38E-161529961F24}" sibTransId="{CDFC3E71-DAD7-4293-A522-4862F41A66E3}"/>
    <dgm:cxn modelId="{2FCCEE6D-9509-427E-91B3-4603E258A4DF}" type="presOf" srcId="{60F3E59F-3717-43F3-B91A-BFC03F65D864}" destId="{0C64116E-8A3B-4828-82FE-F62FF921F916}" srcOrd="0" destOrd="0" presId="urn:microsoft.com/office/officeart/2008/layout/LinedList"/>
    <dgm:cxn modelId="{101D3C88-F1E6-4A12-9276-C75BC4622007}" type="presOf" srcId="{F6766DAD-7450-4ABC-B9F0-3B3A9B0F4C85}" destId="{31F837B0-21DF-4A24-AD8B-0288253D5F27}" srcOrd="0" destOrd="0" presId="urn:microsoft.com/office/officeart/2008/layout/LinedList"/>
    <dgm:cxn modelId="{2ED647A5-C7F2-49B6-9173-BE750CFA2385}" type="presOf" srcId="{61107DED-88E0-49B7-A5E1-BBC8F127F467}" destId="{9F96F665-44AC-41D9-9A12-8D00240D0735}" srcOrd="0" destOrd="0" presId="urn:microsoft.com/office/officeart/2008/layout/LinedList"/>
    <dgm:cxn modelId="{3DEE46AA-38DA-4678-B056-E5A2D18DE800}" type="presOf" srcId="{3799F2D7-D49D-4770-9D09-55AAA31CECFD}" destId="{BADC6C58-BC10-4002-91E6-F6B359A2BB04}" srcOrd="0" destOrd="0" presId="urn:microsoft.com/office/officeart/2008/layout/LinedList"/>
    <dgm:cxn modelId="{B76DB8BF-055E-4574-A056-64E0A5D54E0A}" srcId="{36DF7C23-4EF7-4E44-96D5-13A113582856}" destId="{3799F2D7-D49D-4770-9D09-55AAA31CECFD}" srcOrd="3" destOrd="0" parTransId="{430665CD-6B5C-45ED-A3CC-49059051AE40}" sibTransId="{CE610240-8CB4-4DBF-A35E-FBFD6D599B8E}"/>
    <dgm:cxn modelId="{35D841E7-1148-456A-8D64-F1F408C141EB}" srcId="{36DF7C23-4EF7-4E44-96D5-13A113582856}" destId="{F6766DAD-7450-4ABC-B9F0-3B3A9B0F4C85}" srcOrd="0" destOrd="0" parTransId="{39442D5B-ED30-40F4-8AAD-F4CCFCEC33EB}" sibTransId="{6A3A057B-1F11-46DE-869E-64FA87D80382}"/>
    <dgm:cxn modelId="{DD184DEB-31CA-4A85-9043-55FE21F8C5F0}" type="presOf" srcId="{36DF7C23-4EF7-4E44-96D5-13A113582856}" destId="{6A026879-9BE8-4096-B9BD-8E9F315E74AD}" srcOrd="0" destOrd="0" presId="urn:microsoft.com/office/officeart/2008/layout/LinedList"/>
    <dgm:cxn modelId="{584BC016-7814-4F01-98C7-EFCE6F2DA03B}" type="presParOf" srcId="{6A026879-9BE8-4096-B9BD-8E9F315E74AD}" destId="{AEDEAF01-9ACD-467B-BB27-F8377B6A0108}" srcOrd="0" destOrd="0" presId="urn:microsoft.com/office/officeart/2008/layout/LinedList"/>
    <dgm:cxn modelId="{9389B87F-725C-41AB-A7CC-738BFA605046}" type="presParOf" srcId="{6A026879-9BE8-4096-B9BD-8E9F315E74AD}" destId="{0A6EB4F8-A65B-401C-81C8-D5838B462948}" srcOrd="1" destOrd="0" presId="urn:microsoft.com/office/officeart/2008/layout/LinedList"/>
    <dgm:cxn modelId="{098324DE-5CD2-47D0-92CA-77EE3FAB2E80}" type="presParOf" srcId="{0A6EB4F8-A65B-401C-81C8-D5838B462948}" destId="{31F837B0-21DF-4A24-AD8B-0288253D5F27}" srcOrd="0" destOrd="0" presId="urn:microsoft.com/office/officeart/2008/layout/LinedList"/>
    <dgm:cxn modelId="{A553FB9B-164F-41A3-BFAF-F48F60085EEC}" type="presParOf" srcId="{0A6EB4F8-A65B-401C-81C8-D5838B462948}" destId="{E118F65C-153E-48ED-9401-FF9A7B9CA918}" srcOrd="1" destOrd="0" presId="urn:microsoft.com/office/officeart/2008/layout/LinedList"/>
    <dgm:cxn modelId="{7E6932C9-594D-4630-B61A-74D06AD5E4DF}" type="presParOf" srcId="{6A026879-9BE8-4096-B9BD-8E9F315E74AD}" destId="{D36FD74B-8D9A-4645-BD30-C67B1544B786}" srcOrd="2" destOrd="0" presId="urn:microsoft.com/office/officeart/2008/layout/LinedList"/>
    <dgm:cxn modelId="{207612A5-B129-4623-A42C-B3B0EE46EEDE}" type="presParOf" srcId="{6A026879-9BE8-4096-B9BD-8E9F315E74AD}" destId="{4A2BF214-5D83-4EC6-AC2E-41ACDF06FE53}" srcOrd="3" destOrd="0" presId="urn:microsoft.com/office/officeart/2008/layout/LinedList"/>
    <dgm:cxn modelId="{542A4BE6-9E88-4A1A-AE01-92CFC562ED5F}" type="presParOf" srcId="{4A2BF214-5D83-4EC6-AC2E-41ACDF06FE53}" destId="{0C64116E-8A3B-4828-82FE-F62FF921F916}" srcOrd="0" destOrd="0" presId="urn:microsoft.com/office/officeart/2008/layout/LinedList"/>
    <dgm:cxn modelId="{236DB9B9-1176-43AC-BA63-D50217BF6484}" type="presParOf" srcId="{4A2BF214-5D83-4EC6-AC2E-41ACDF06FE53}" destId="{36D3D12B-44F5-46CB-82A1-BC1EBAC59FC5}" srcOrd="1" destOrd="0" presId="urn:microsoft.com/office/officeart/2008/layout/LinedList"/>
    <dgm:cxn modelId="{D6899F3B-B542-4C89-9BD0-CB6FAD806469}" type="presParOf" srcId="{6A026879-9BE8-4096-B9BD-8E9F315E74AD}" destId="{EFCF208A-20C1-4FCB-9C76-E342CC5E792F}" srcOrd="4" destOrd="0" presId="urn:microsoft.com/office/officeart/2008/layout/LinedList"/>
    <dgm:cxn modelId="{980CE63D-F635-4ECC-8712-4136CA9A4377}" type="presParOf" srcId="{6A026879-9BE8-4096-B9BD-8E9F315E74AD}" destId="{30DFAE1D-E7B5-42FB-931C-39EC55F34DF1}" srcOrd="5" destOrd="0" presId="urn:microsoft.com/office/officeart/2008/layout/LinedList"/>
    <dgm:cxn modelId="{046B11FF-AF6C-4DE8-8711-142D437178A2}" type="presParOf" srcId="{30DFAE1D-E7B5-42FB-931C-39EC55F34DF1}" destId="{9F96F665-44AC-41D9-9A12-8D00240D0735}" srcOrd="0" destOrd="0" presId="urn:microsoft.com/office/officeart/2008/layout/LinedList"/>
    <dgm:cxn modelId="{7BCE9BC8-FF63-42D0-AF50-D318A7909F05}" type="presParOf" srcId="{30DFAE1D-E7B5-42FB-931C-39EC55F34DF1}" destId="{665BFB3A-4C25-4A97-9744-EC1BC4B6B61A}" srcOrd="1" destOrd="0" presId="urn:microsoft.com/office/officeart/2008/layout/LinedList"/>
    <dgm:cxn modelId="{09BBDE29-8B9A-4A40-A1F4-95792B384504}" type="presParOf" srcId="{6A026879-9BE8-4096-B9BD-8E9F315E74AD}" destId="{9F7A0405-F421-411A-83DD-F96520B296EA}" srcOrd="6" destOrd="0" presId="urn:microsoft.com/office/officeart/2008/layout/LinedList"/>
    <dgm:cxn modelId="{A2FCAF6B-BAA4-4528-9D53-BC552FE03F62}" type="presParOf" srcId="{6A026879-9BE8-4096-B9BD-8E9F315E74AD}" destId="{62255245-79B4-4C37-B056-397C8CAD0409}" srcOrd="7" destOrd="0" presId="urn:microsoft.com/office/officeart/2008/layout/LinedList"/>
    <dgm:cxn modelId="{725E1053-176C-4A30-9F38-28B257704C79}" type="presParOf" srcId="{62255245-79B4-4C37-B056-397C8CAD0409}" destId="{BADC6C58-BC10-4002-91E6-F6B359A2BB04}" srcOrd="0" destOrd="0" presId="urn:microsoft.com/office/officeart/2008/layout/LinedList"/>
    <dgm:cxn modelId="{656F8C8C-E2CF-4ADB-B461-B80E202CE90E}" type="presParOf" srcId="{62255245-79B4-4C37-B056-397C8CAD0409}" destId="{534BE108-CF92-4868-BE1F-C4E0C99545C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EAF01-9ACD-467B-BB27-F8377B6A0108}">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F837B0-21DF-4A24-AD8B-0288253D5F27}">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Quick overview of workbooks</a:t>
          </a:r>
        </a:p>
      </dsp:txBody>
      <dsp:txXfrm>
        <a:off x="0" y="0"/>
        <a:ext cx="6291714" cy="1382683"/>
      </dsp:txXfrm>
    </dsp:sp>
    <dsp:sp modelId="{D36FD74B-8D9A-4645-BD30-C67B1544B786}">
      <dsp:nvSpPr>
        <dsp:cNvPr id="0" name=""/>
        <dsp:cNvSpPr/>
      </dsp:nvSpPr>
      <dsp:spPr>
        <a:xfrm>
          <a:off x="0" y="1382683"/>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64116E-8A3B-4828-82FE-F62FF921F916}">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Business cases for the Blue Team</a:t>
          </a:r>
        </a:p>
      </dsp:txBody>
      <dsp:txXfrm>
        <a:off x="0" y="1382683"/>
        <a:ext cx="6291714" cy="1382683"/>
      </dsp:txXfrm>
    </dsp:sp>
    <dsp:sp modelId="{EFCF208A-20C1-4FCB-9C76-E342CC5E792F}">
      <dsp:nvSpPr>
        <dsp:cNvPr id="0" name=""/>
        <dsp:cNvSpPr/>
      </dsp:nvSpPr>
      <dsp:spPr>
        <a:xfrm>
          <a:off x="0" y="2765367"/>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96F665-44AC-41D9-9A12-8D00240D0735}">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dirty="0"/>
            <a:t>Threat hunting with KQL/Tips and Tricks </a:t>
          </a:r>
          <a:endParaRPr lang="en-US" sz="3800" kern="1200" dirty="0"/>
        </a:p>
      </dsp:txBody>
      <dsp:txXfrm>
        <a:off x="0" y="2765367"/>
        <a:ext cx="6291714" cy="1382683"/>
      </dsp:txXfrm>
    </dsp:sp>
    <dsp:sp modelId="{9F7A0405-F421-411A-83DD-F96520B296EA}">
      <dsp:nvSpPr>
        <dsp:cNvPr id="0" name=""/>
        <dsp:cNvSpPr/>
      </dsp:nvSpPr>
      <dsp:spPr>
        <a:xfrm>
          <a:off x="0" y="4148051"/>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6C58-BC10-4002-91E6-F6B359A2BB04}">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dirty="0"/>
            <a:t>Community Contribution</a:t>
          </a:r>
          <a:endParaRPr lang="en-US" sz="3800" kern="1200" dirty="0"/>
        </a:p>
      </dsp:txBody>
      <dsp:txXfrm>
        <a:off x="0" y="4148051"/>
        <a:ext cx="6291714" cy="138268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A997B-399D-4791-AB04-5AFCFB8EC7E9}" type="datetimeFigureOut">
              <a:rPr lang="en-GB" smtClean="0"/>
              <a:t>30/04/2022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09DCD-38B9-4CAA-A10D-406D26B56706}" type="slidenum">
              <a:rPr lang="en-GB" smtClean="0"/>
              <a:t>‹#›</a:t>
            </a:fld>
            <a:endParaRPr lang="en-GB"/>
          </a:p>
        </p:txBody>
      </p:sp>
    </p:spTree>
    <p:extLst>
      <p:ext uri="{BB962C8B-B14F-4D97-AF65-F5344CB8AC3E}">
        <p14:creationId xmlns:p14="http://schemas.microsoft.com/office/powerpoint/2010/main" val="403943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data-explorer/kusto/query/extendoperato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2</a:t>
            </a:fld>
            <a:endParaRPr lang="en-GB"/>
          </a:p>
        </p:txBody>
      </p:sp>
    </p:spTree>
    <p:extLst>
      <p:ext uri="{BB962C8B-B14F-4D97-AF65-F5344CB8AC3E}">
        <p14:creationId xmlns:p14="http://schemas.microsoft.com/office/powerpoint/2010/main" val="2186803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12</a:t>
            </a:fld>
            <a:endParaRPr lang="en-GB"/>
          </a:p>
        </p:txBody>
      </p:sp>
    </p:spTree>
    <p:extLst>
      <p:ext uri="{BB962C8B-B14F-4D97-AF65-F5344CB8AC3E}">
        <p14:creationId xmlns:p14="http://schemas.microsoft.com/office/powerpoint/2010/main" val="3317797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principals can have different auth methods.</a:t>
            </a:r>
          </a:p>
          <a:p>
            <a:endParaRPr lang="en-US" dirty="0"/>
          </a:p>
          <a:p>
            <a:r>
              <a:rPr lang="en-US" dirty="0"/>
              <a:t>Allows you monitor when a change is made to a service principals authentication method. </a:t>
            </a:r>
          </a:p>
          <a:p>
            <a:endParaRPr lang="en-US" dirty="0"/>
          </a:p>
          <a:p>
            <a:r>
              <a:rPr lang="en-US" dirty="0"/>
              <a:t>Bad actors can take advantage of these to grant access to themselves as that SP</a:t>
            </a:r>
          </a:p>
          <a:p>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13</a:t>
            </a:fld>
            <a:endParaRPr lang="en-GB"/>
          </a:p>
        </p:txBody>
      </p:sp>
    </p:spTree>
    <p:extLst>
      <p:ext uri="{BB962C8B-B14F-4D97-AF65-F5344CB8AC3E}">
        <p14:creationId xmlns:p14="http://schemas.microsoft.com/office/powerpoint/2010/main" val="2329057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14</a:t>
            </a:fld>
            <a:endParaRPr lang="en-GB"/>
          </a:p>
        </p:txBody>
      </p:sp>
    </p:spTree>
    <p:extLst>
      <p:ext uri="{BB962C8B-B14F-4D97-AF65-F5344CB8AC3E}">
        <p14:creationId xmlns:p14="http://schemas.microsoft.com/office/powerpoint/2010/main" val="4247336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az_ea_font"/>
              </a:rPr>
              <a:t>An attacker could elevate their privileges by adding a Service Principal they control to a high privileged role or a group. </a:t>
            </a:r>
          </a:p>
          <a:p>
            <a:r>
              <a:rPr lang="en-US" b="0" i="0" dirty="0">
                <a:solidFill>
                  <a:srgbClr val="323130"/>
                </a:solidFill>
                <a:effectLst/>
                <a:latin typeface="az_ea_font"/>
              </a:rPr>
              <a:t>This should trigger an alert for roles that have access to sensitive data</a:t>
            </a:r>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15</a:t>
            </a:fld>
            <a:endParaRPr lang="en-GB"/>
          </a:p>
        </p:txBody>
      </p:sp>
    </p:spTree>
    <p:extLst>
      <p:ext uri="{BB962C8B-B14F-4D97-AF65-F5344CB8AC3E}">
        <p14:creationId xmlns:p14="http://schemas.microsoft.com/office/powerpoint/2010/main" val="3944570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Identity Protection configured, customers want to have a quick view into where their risk events are coming from</a:t>
            </a:r>
          </a:p>
          <a:p>
            <a:endParaRPr lang="en-US" dirty="0"/>
          </a:p>
          <a:p>
            <a:r>
              <a:rPr lang="en-US" dirty="0"/>
              <a:t>Quick way to see those</a:t>
            </a:r>
          </a:p>
          <a:p>
            <a:endParaRPr lang="en-US" dirty="0"/>
          </a:p>
          <a:p>
            <a:r>
              <a:rPr lang="en-US" dirty="0"/>
              <a:t>Read means high, Yellow low</a:t>
            </a:r>
          </a:p>
          <a:p>
            <a:endParaRPr lang="en-US" dirty="0"/>
          </a:p>
          <a:p>
            <a:endParaRPr lang="en-US" dirty="0"/>
          </a:p>
          <a:p>
            <a:r>
              <a:rPr lang="en-US" dirty="0"/>
              <a:t>Circle size indicates higher count</a:t>
            </a:r>
          </a:p>
          <a:p>
            <a:endParaRPr lang="en-US" dirty="0"/>
          </a:p>
          <a:p>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16</a:t>
            </a:fld>
            <a:endParaRPr lang="en-GB"/>
          </a:p>
        </p:txBody>
      </p:sp>
    </p:spTree>
    <p:extLst>
      <p:ext uri="{BB962C8B-B14F-4D97-AF65-F5344CB8AC3E}">
        <p14:creationId xmlns:p14="http://schemas.microsoft.com/office/powerpoint/2010/main" val="180123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17</a:t>
            </a:fld>
            <a:endParaRPr lang="en-GB"/>
          </a:p>
        </p:txBody>
      </p:sp>
    </p:spTree>
    <p:extLst>
      <p:ext uri="{BB962C8B-B14F-4D97-AF65-F5344CB8AC3E}">
        <p14:creationId xmlns:p14="http://schemas.microsoft.com/office/powerpoint/2010/main" val="308128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18</a:t>
            </a:fld>
            <a:endParaRPr lang="en-GB"/>
          </a:p>
        </p:txBody>
      </p:sp>
    </p:spTree>
    <p:extLst>
      <p:ext uri="{BB962C8B-B14F-4D97-AF65-F5344CB8AC3E}">
        <p14:creationId xmlns:p14="http://schemas.microsoft.com/office/powerpoint/2010/main" val="220556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19</a:t>
            </a:fld>
            <a:endParaRPr lang="en-GB"/>
          </a:p>
        </p:txBody>
      </p:sp>
    </p:spTree>
    <p:extLst>
      <p:ext uri="{BB962C8B-B14F-4D97-AF65-F5344CB8AC3E}">
        <p14:creationId xmlns:p14="http://schemas.microsoft.com/office/powerpoint/2010/main" val="3495947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71717"/>
                </a:solidFill>
                <a:effectLst/>
                <a:latin typeface="Segoe UI" panose="020B0502040204020203" pitchFamily="34" charset="0"/>
              </a:rPr>
              <a:t>October 1, 2022</a:t>
            </a:r>
            <a:r>
              <a:rPr lang="en-US" b="0" i="0" dirty="0">
                <a:solidFill>
                  <a:srgbClr val="171717"/>
                </a:solidFill>
                <a:effectLst/>
                <a:latin typeface="Segoe UI" panose="020B0502040204020203" pitchFamily="34" charset="0"/>
              </a:rPr>
              <a:t>, we will begin disabling Basic authentication for Outlook, EWS, RPS, POP, IMAP, and EAS protocols in Exchange Online.</a:t>
            </a:r>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20</a:t>
            </a:fld>
            <a:endParaRPr lang="en-GB"/>
          </a:p>
        </p:txBody>
      </p:sp>
    </p:spTree>
    <p:extLst>
      <p:ext uri="{BB962C8B-B14F-4D97-AF65-F5344CB8AC3E}">
        <p14:creationId xmlns:p14="http://schemas.microsoft.com/office/powerpoint/2010/main" val="1405774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 to dive in a bit more on how to make the most of these workbooks.</a:t>
            </a:r>
          </a:p>
        </p:txBody>
      </p:sp>
      <p:sp>
        <p:nvSpPr>
          <p:cNvPr id="4" name="Slide Number Placeholder 3"/>
          <p:cNvSpPr>
            <a:spLocks noGrp="1"/>
          </p:cNvSpPr>
          <p:nvPr>
            <p:ph type="sldNum" sz="quarter" idx="5"/>
          </p:nvPr>
        </p:nvSpPr>
        <p:spPr/>
        <p:txBody>
          <a:bodyPr/>
          <a:lstStyle/>
          <a:p>
            <a:fld id="{6F609DCD-38B9-4CAA-A10D-406D26B56706}" type="slidenum">
              <a:rPr lang="en-GB" smtClean="0"/>
              <a:t>21</a:t>
            </a:fld>
            <a:endParaRPr lang="en-GB"/>
          </a:p>
        </p:txBody>
      </p:sp>
    </p:spTree>
    <p:extLst>
      <p:ext uri="{BB962C8B-B14F-4D97-AF65-F5344CB8AC3E}">
        <p14:creationId xmlns:p14="http://schemas.microsoft.com/office/powerpoint/2010/main" val="65957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Not Delete. Do Not Change.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08BCF-F3C4-42AD-BD9F-70B8D0A8C5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286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lot so let’s break it down into 3 parts</a:t>
            </a: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42</a:t>
            </a:fld>
            <a:endParaRPr lang="en-GB"/>
          </a:p>
        </p:txBody>
      </p:sp>
    </p:spTree>
    <p:extLst>
      <p:ext uri="{BB962C8B-B14F-4D97-AF65-F5344CB8AC3E}">
        <p14:creationId xmlns:p14="http://schemas.microsoft.com/office/powerpoint/2010/main" val="2702320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Policy data is now basically a table of the </a:t>
            </a:r>
            <a:r>
              <a:rPr lang="en-US" err="1"/>
              <a:t>TimeGen</a:t>
            </a:r>
            <a:r>
              <a:rPr lang="en-US"/>
              <a:t>, Auth Policy, User Display Name and App Display Name</a:t>
            </a:r>
          </a:p>
          <a:p>
            <a:endParaRPr lang="en-US"/>
          </a:p>
          <a:p>
            <a:pPr algn="l"/>
            <a:r>
              <a:rPr lang="en-US" b="0" i="0">
                <a:solidFill>
                  <a:srgbClr val="171717"/>
                </a:solidFill>
                <a:effectLst/>
                <a:latin typeface="Segoe UI" panose="020B0502040204020203" pitchFamily="34" charset="0"/>
              </a:rPr>
              <a:t>The Project Operator -Select the columns to include, rename or drop, and insert new computed columns.</a:t>
            </a:r>
          </a:p>
          <a:p>
            <a:pPr algn="l"/>
            <a:r>
              <a:rPr lang="en-US" b="0" i="0">
                <a:solidFill>
                  <a:srgbClr val="171717"/>
                </a:solidFill>
                <a:effectLst/>
                <a:latin typeface="Segoe UI" panose="020B0502040204020203" pitchFamily="34" charset="0"/>
              </a:rPr>
              <a:t>The order of the columns in the result is specified by the order of the arguments. Only the columns specified in the arguments are included in the result. Any other columns in the input are dropped. See also </a:t>
            </a:r>
            <a:r>
              <a:rPr lang="en-US" b="0" i="0" u="none" strike="noStrike">
                <a:solidFill>
                  <a:srgbClr val="171717"/>
                </a:solidFill>
                <a:effectLst/>
                <a:latin typeface="Segoe UI" panose="020B0502040204020203" pitchFamily="34" charset="0"/>
                <a:hlinkClick r:id="rId3"/>
              </a:rPr>
              <a:t>extend</a:t>
            </a:r>
            <a:r>
              <a:rPr lang="en-US" b="0" i="0">
                <a:solidFill>
                  <a:srgbClr val="171717"/>
                </a:solidFill>
                <a:effectLst/>
                <a:latin typeface="Segoe UI" panose="020B0502040204020203" pitchFamily="34" charset="0"/>
              </a:rPr>
              <a:t>.</a:t>
            </a: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43</a:t>
            </a:fld>
            <a:endParaRPr lang="en-GB"/>
          </a:p>
        </p:txBody>
      </p:sp>
    </p:spTree>
    <p:extLst>
      <p:ext uri="{BB962C8B-B14F-4D97-AF65-F5344CB8AC3E}">
        <p14:creationId xmlns:p14="http://schemas.microsoft.com/office/powerpoint/2010/main" val="3918475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are going to pull in the ADFS Data itself is a type of policy that we want to observe in this visualization</a:t>
            </a:r>
          </a:p>
          <a:p>
            <a:endParaRPr lang="en-US"/>
          </a:p>
          <a:p>
            <a:r>
              <a:rPr lang="en-US"/>
              <a:t>Not all the same parameters can apply</a:t>
            </a:r>
          </a:p>
          <a:p>
            <a:endParaRPr lang="en-US"/>
          </a:p>
          <a:p>
            <a:pPr algn="l"/>
            <a:r>
              <a:rPr lang="en-US" b="0" i="0">
                <a:solidFill>
                  <a:srgbClr val="171717"/>
                </a:solidFill>
                <a:effectLst/>
                <a:latin typeface="Segoe UI" panose="020B0502040204020203" pitchFamily="34" charset="0"/>
              </a:rPr>
              <a:t>Case = Evaluates a list of predicates and returns the first result expression whose predicate is satisfied.</a:t>
            </a:r>
          </a:p>
          <a:p>
            <a:pPr algn="l"/>
            <a:r>
              <a:rPr lang="en-US" b="0" i="0">
                <a:solidFill>
                  <a:srgbClr val="171717"/>
                </a:solidFill>
                <a:effectLst/>
                <a:latin typeface="Segoe UI" panose="020B0502040204020203" pitchFamily="34" charset="0"/>
              </a:rPr>
              <a:t>If neither of the predicates return true, the result of the last expression (the else) is returned. All odd arguments (count starts at 1) must be expressions that evaluate to a </a:t>
            </a:r>
            <a:r>
              <a:rPr lang="en-US" b="0" i="0" err="1">
                <a:solidFill>
                  <a:srgbClr val="171717"/>
                </a:solidFill>
                <a:effectLst/>
                <a:latin typeface="Segoe UI" panose="020B0502040204020203" pitchFamily="34" charset="0"/>
              </a:rPr>
              <a:t>boolean</a:t>
            </a:r>
            <a:r>
              <a:rPr lang="en-US" b="0" i="0">
                <a:solidFill>
                  <a:srgbClr val="171717"/>
                </a:solidFill>
                <a:effectLst/>
                <a:latin typeface="Segoe UI" panose="020B0502040204020203" pitchFamily="34" charset="0"/>
              </a:rPr>
              <a:t> value. All even arguments (the </a:t>
            </a:r>
            <a:r>
              <a:rPr lang="en-US" b="0" i="0" err="1">
                <a:solidFill>
                  <a:srgbClr val="171717"/>
                </a:solidFill>
                <a:effectLst/>
                <a:latin typeface="Segoe UI" panose="020B0502040204020203" pitchFamily="34" charset="0"/>
              </a:rPr>
              <a:t>thens</a:t>
            </a:r>
            <a:r>
              <a:rPr lang="en-US" b="0" i="0">
                <a:solidFill>
                  <a:srgbClr val="171717"/>
                </a:solidFill>
                <a:effectLst/>
                <a:latin typeface="Segoe UI" panose="020B0502040204020203" pitchFamily="34" charset="0"/>
              </a:rPr>
              <a:t>) and the last argument (the else) must be of the same type.</a:t>
            </a:r>
          </a:p>
          <a:p>
            <a:pPr algn="l"/>
            <a:r>
              <a:rPr lang="en-US" b="0" i="0">
                <a:solidFill>
                  <a:srgbClr val="0101FD"/>
                </a:solidFill>
                <a:effectLst/>
                <a:latin typeface="SFMono-Regular"/>
              </a:rPr>
              <a:t>range</a:t>
            </a:r>
            <a:r>
              <a:rPr lang="en-US" b="0" i="0">
                <a:solidFill>
                  <a:srgbClr val="171717"/>
                </a:solidFill>
                <a:effectLst/>
                <a:latin typeface="SFMono-Regular"/>
              </a:rPr>
              <a:t> Size </a:t>
            </a:r>
            <a:r>
              <a:rPr lang="en-US" b="0" i="0">
                <a:solidFill>
                  <a:srgbClr val="0101FD"/>
                </a:solidFill>
                <a:effectLst/>
                <a:latin typeface="SFMono-Regular"/>
              </a:rPr>
              <a:t>from</a:t>
            </a:r>
            <a:r>
              <a:rPr lang="en-US" b="0" i="0">
                <a:solidFill>
                  <a:srgbClr val="171717"/>
                </a:solidFill>
                <a:effectLst/>
                <a:latin typeface="SFMono-Regular"/>
              </a:rPr>
              <a:t> 1 </a:t>
            </a:r>
            <a:r>
              <a:rPr lang="en-US" b="0" i="0">
                <a:solidFill>
                  <a:srgbClr val="0101FD"/>
                </a:solidFill>
                <a:effectLst/>
                <a:latin typeface="SFMono-Regular"/>
              </a:rPr>
              <a:t>to</a:t>
            </a:r>
            <a:r>
              <a:rPr lang="en-US" b="0" i="0">
                <a:solidFill>
                  <a:srgbClr val="171717"/>
                </a:solidFill>
                <a:effectLst/>
                <a:latin typeface="SFMono-Regular"/>
              </a:rPr>
              <a:t> 15 </a:t>
            </a:r>
            <a:r>
              <a:rPr lang="en-US" b="0" i="0">
                <a:solidFill>
                  <a:srgbClr val="0101FD"/>
                </a:solidFill>
                <a:effectLst/>
                <a:latin typeface="SFMono-Regular"/>
              </a:rPr>
              <a:t>step</a:t>
            </a:r>
            <a:r>
              <a:rPr lang="en-US" b="0" i="0">
                <a:solidFill>
                  <a:srgbClr val="171717"/>
                </a:solidFill>
                <a:effectLst/>
                <a:latin typeface="SFMono-Regular"/>
              </a:rPr>
              <a:t> 2 | </a:t>
            </a:r>
            <a:r>
              <a:rPr lang="en-US" b="0" i="0">
                <a:solidFill>
                  <a:srgbClr val="006881"/>
                </a:solidFill>
                <a:effectLst/>
                <a:latin typeface="SFMono-Regular"/>
              </a:rPr>
              <a:t>extend</a:t>
            </a:r>
            <a:r>
              <a:rPr lang="en-US" b="0" i="0">
                <a:solidFill>
                  <a:srgbClr val="171717"/>
                </a:solidFill>
                <a:effectLst/>
                <a:latin typeface="SFMono-Regular"/>
              </a:rPr>
              <a:t> bucket = </a:t>
            </a:r>
            <a:r>
              <a:rPr lang="en-US" b="0" i="0">
                <a:solidFill>
                  <a:srgbClr val="0101FD"/>
                </a:solidFill>
                <a:effectLst/>
                <a:latin typeface="SFMono-Regular"/>
              </a:rPr>
              <a:t>case</a:t>
            </a:r>
            <a:r>
              <a:rPr lang="en-US" b="0" i="0">
                <a:solidFill>
                  <a:srgbClr val="171717"/>
                </a:solidFill>
                <a:effectLst/>
                <a:latin typeface="SFMono-Regular"/>
              </a:rPr>
              <a:t>(Size &lt;= 3, </a:t>
            </a:r>
            <a:r>
              <a:rPr lang="en-US" b="0" i="0">
                <a:solidFill>
                  <a:srgbClr val="A31515"/>
                </a:solidFill>
                <a:effectLst/>
                <a:latin typeface="SFMono-Regular"/>
              </a:rPr>
              <a:t>"Small"</a:t>
            </a:r>
            <a:r>
              <a:rPr lang="en-US" b="0" i="0">
                <a:solidFill>
                  <a:srgbClr val="171717"/>
                </a:solidFill>
                <a:effectLst/>
                <a:latin typeface="SFMono-Regular"/>
              </a:rPr>
              <a:t>, Size &lt;= 10, </a:t>
            </a:r>
            <a:r>
              <a:rPr lang="en-US" b="0" i="0">
                <a:solidFill>
                  <a:srgbClr val="A31515"/>
                </a:solidFill>
                <a:effectLst/>
                <a:latin typeface="SFMono-Regular"/>
              </a:rPr>
              <a:t>"Medium"</a:t>
            </a:r>
            <a:r>
              <a:rPr lang="en-US" b="0" i="0">
                <a:solidFill>
                  <a:srgbClr val="171717"/>
                </a:solidFill>
                <a:effectLst/>
                <a:latin typeface="SFMono-Regular"/>
              </a:rPr>
              <a:t>, </a:t>
            </a:r>
            <a:r>
              <a:rPr lang="en-US" b="0" i="0">
                <a:solidFill>
                  <a:srgbClr val="A31515"/>
                </a:solidFill>
                <a:effectLst/>
                <a:latin typeface="SFMono-Regular"/>
              </a:rPr>
              <a:t>"Large"</a:t>
            </a:r>
            <a:r>
              <a:rPr lang="en-US" b="0" i="0">
                <a:solidFill>
                  <a:srgbClr val="171717"/>
                </a:solidFill>
                <a:effectLst/>
                <a:latin typeface="SFMono-Regular"/>
              </a:rPr>
              <a:t>)</a:t>
            </a:r>
            <a:endParaRPr lang="en-US" b="0" i="0">
              <a:solidFill>
                <a:srgbClr val="171717"/>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44</a:t>
            </a:fld>
            <a:endParaRPr lang="en-GB"/>
          </a:p>
        </p:txBody>
      </p:sp>
    </p:spTree>
    <p:extLst>
      <p:ext uri="{BB962C8B-B14F-4D97-AF65-F5344CB8AC3E}">
        <p14:creationId xmlns:p14="http://schemas.microsoft.com/office/powerpoint/2010/main" val="3534344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are going to pull in the ADFS Data itself is a type of policy that we want to observe in this visualization</a:t>
            </a:r>
          </a:p>
          <a:p>
            <a:endParaRPr lang="en-US"/>
          </a:p>
          <a:p>
            <a:r>
              <a:rPr lang="en-US"/>
              <a:t>Not all the same parameters can apply</a:t>
            </a:r>
          </a:p>
          <a:p>
            <a:endParaRPr lang="en-US"/>
          </a:p>
          <a:p>
            <a:pPr algn="l"/>
            <a:r>
              <a:rPr lang="en-US" b="0" i="0">
                <a:solidFill>
                  <a:srgbClr val="171717"/>
                </a:solidFill>
                <a:effectLst/>
                <a:latin typeface="Segoe UI" panose="020B0502040204020203" pitchFamily="34" charset="0"/>
              </a:rPr>
              <a:t>Case = Evaluates a list of predicates and returns the first result expression whose predicate is satisfied.</a:t>
            </a:r>
          </a:p>
          <a:p>
            <a:pPr algn="l"/>
            <a:r>
              <a:rPr lang="en-US" b="0" i="0">
                <a:solidFill>
                  <a:srgbClr val="171717"/>
                </a:solidFill>
                <a:effectLst/>
                <a:latin typeface="Segoe UI" panose="020B0502040204020203" pitchFamily="34" charset="0"/>
              </a:rPr>
              <a:t>If neither of the predicates return true, the result of the last expression (the else) is returned. All odd arguments (count starts at 1) must be expressions that evaluate to a </a:t>
            </a:r>
            <a:r>
              <a:rPr lang="en-US" b="0" i="0" err="1">
                <a:solidFill>
                  <a:srgbClr val="171717"/>
                </a:solidFill>
                <a:effectLst/>
                <a:latin typeface="Segoe UI" panose="020B0502040204020203" pitchFamily="34" charset="0"/>
              </a:rPr>
              <a:t>boolean</a:t>
            </a:r>
            <a:r>
              <a:rPr lang="en-US" b="0" i="0">
                <a:solidFill>
                  <a:srgbClr val="171717"/>
                </a:solidFill>
                <a:effectLst/>
                <a:latin typeface="Segoe UI" panose="020B0502040204020203" pitchFamily="34" charset="0"/>
              </a:rPr>
              <a:t> value. All even arguments (the </a:t>
            </a:r>
            <a:r>
              <a:rPr lang="en-US" b="0" i="0" err="1">
                <a:solidFill>
                  <a:srgbClr val="171717"/>
                </a:solidFill>
                <a:effectLst/>
                <a:latin typeface="Segoe UI" panose="020B0502040204020203" pitchFamily="34" charset="0"/>
              </a:rPr>
              <a:t>thens</a:t>
            </a:r>
            <a:r>
              <a:rPr lang="en-US" b="0" i="0">
                <a:solidFill>
                  <a:srgbClr val="171717"/>
                </a:solidFill>
                <a:effectLst/>
                <a:latin typeface="Segoe UI" panose="020B0502040204020203" pitchFamily="34" charset="0"/>
              </a:rPr>
              <a:t>) and the last argument (the else) must be of the same type.</a:t>
            </a:r>
          </a:p>
          <a:p>
            <a:pPr algn="l"/>
            <a:r>
              <a:rPr lang="en-US" b="0" i="0">
                <a:solidFill>
                  <a:srgbClr val="0101FD"/>
                </a:solidFill>
                <a:effectLst/>
                <a:latin typeface="SFMono-Regular"/>
              </a:rPr>
              <a:t>range</a:t>
            </a:r>
            <a:r>
              <a:rPr lang="en-US" b="0" i="0">
                <a:solidFill>
                  <a:srgbClr val="171717"/>
                </a:solidFill>
                <a:effectLst/>
                <a:latin typeface="SFMono-Regular"/>
              </a:rPr>
              <a:t> Size </a:t>
            </a:r>
            <a:r>
              <a:rPr lang="en-US" b="0" i="0">
                <a:solidFill>
                  <a:srgbClr val="0101FD"/>
                </a:solidFill>
                <a:effectLst/>
                <a:latin typeface="SFMono-Regular"/>
              </a:rPr>
              <a:t>from</a:t>
            </a:r>
            <a:r>
              <a:rPr lang="en-US" b="0" i="0">
                <a:solidFill>
                  <a:srgbClr val="171717"/>
                </a:solidFill>
                <a:effectLst/>
                <a:latin typeface="SFMono-Regular"/>
              </a:rPr>
              <a:t> 1 </a:t>
            </a:r>
            <a:r>
              <a:rPr lang="en-US" b="0" i="0">
                <a:solidFill>
                  <a:srgbClr val="0101FD"/>
                </a:solidFill>
                <a:effectLst/>
                <a:latin typeface="SFMono-Regular"/>
              </a:rPr>
              <a:t>to</a:t>
            </a:r>
            <a:r>
              <a:rPr lang="en-US" b="0" i="0">
                <a:solidFill>
                  <a:srgbClr val="171717"/>
                </a:solidFill>
                <a:effectLst/>
                <a:latin typeface="SFMono-Regular"/>
              </a:rPr>
              <a:t> 15 </a:t>
            </a:r>
            <a:r>
              <a:rPr lang="en-US" b="0" i="0">
                <a:solidFill>
                  <a:srgbClr val="0101FD"/>
                </a:solidFill>
                <a:effectLst/>
                <a:latin typeface="SFMono-Regular"/>
              </a:rPr>
              <a:t>step</a:t>
            </a:r>
            <a:r>
              <a:rPr lang="en-US" b="0" i="0">
                <a:solidFill>
                  <a:srgbClr val="171717"/>
                </a:solidFill>
                <a:effectLst/>
                <a:latin typeface="SFMono-Regular"/>
              </a:rPr>
              <a:t> 2 | </a:t>
            </a:r>
            <a:r>
              <a:rPr lang="en-US" b="0" i="0">
                <a:solidFill>
                  <a:srgbClr val="006881"/>
                </a:solidFill>
                <a:effectLst/>
                <a:latin typeface="SFMono-Regular"/>
              </a:rPr>
              <a:t>extend</a:t>
            </a:r>
            <a:r>
              <a:rPr lang="en-US" b="0" i="0">
                <a:solidFill>
                  <a:srgbClr val="171717"/>
                </a:solidFill>
                <a:effectLst/>
                <a:latin typeface="SFMono-Regular"/>
              </a:rPr>
              <a:t> bucket = </a:t>
            </a:r>
            <a:r>
              <a:rPr lang="en-US" b="0" i="0">
                <a:solidFill>
                  <a:srgbClr val="0101FD"/>
                </a:solidFill>
                <a:effectLst/>
                <a:latin typeface="SFMono-Regular"/>
              </a:rPr>
              <a:t>case</a:t>
            </a:r>
            <a:r>
              <a:rPr lang="en-US" b="0" i="0">
                <a:solidFill>
                  <a:srgbClr val="171717"/>
                </a:solidFill>
                <a:effectLst/>
                <a:latin typeface="SFMono-Regular"/>
              </a:rPr>
              <a:t>(Size &lt;= 3, </a:t>
            </a:r>
            <a:r>
              <a:rPr lang="en-US" b="0" i="0">
                <a:solidFill>
                  <a:srgbClr val="A31515"/>
                </a:solidFill>
                <a:effectLst/>
                <a:latin typeface="SFMono-Regular"/>
              </a:rPr>
              <a:t>"Small"</a:t>
            </a:r>
            <a:r>
              <a:rPr lang="en-US" b="0" i="0">
                <a:solidFill>
                  <a:srgbClr val="171717"/>
                </a:solidFill>
                <a:effectLst/>
                <a:latin typeface="SFMono-Regular"/>
              </a:rPr>
              <a:t>, Size &lt;= 10, </a:t>
            </a:r>
            <a:r>
              <a:rPr lang="en-US" b="0" i="0">
                <a:solidFill>
                  <a:srgbClr val="A31515"/>
                </a:solidFill>
                <a:effectLst/>
                <a:latin typeface="SFMono-Regular"/>
              </a:rPr>
              <a:t>"Medium"</a:t>
            </a:r>
            <a:r>
              <a:rPr lang="en-US" b="0" i="0">
                <a:solidFill>
                  <a:srgbClr val="171717"/>
                </a:solidFill>
                <a:effectLst/>
                <a:latin typeface="SFMono-Regular"/>
              </a:rPr>
              <a:t>, </a:t>
            </a:r>
            <a:r>
              <a:rPr lang="en-US" b="0" i="0">
                <a:solidFill>
                  <a:srgbClr val="A31515"/>
                </a:solidFill>
                <a:effectLst/>
                <a:latin typeface="SFMono-Regular"/>
              </a:rPr>
              <a:t>"Large"</a:t>
            </a:r>
            <a:r>
              <a:rPr lang="en-US" b="0" i="0">
                <a:solidFill>
                  <a:srgbClr val="171717"/>
                </a:solidFill>
                <a:effectLst/>
                <a:latin typeface="SFMono-Regular"/>
              </a:rPr>
              <a:t>)</a:t>
            </a:r>
            <a:endParaRPr lang="en-US" b="0" i="0">
              <a:solidFill>
                <a:srgbClr val="171717"/>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45</a:t>
            </a:fld>
            <a:endParaRPr lang="en-GB"/>
          </a:p>
        </p:txBody>
      </p:sp>
    </p:spTree>
    <p:extLst>
      <p:ext uri="{BB962C8B-B14F-4D97-AF65-F5344CB8AC3E}">
        <p14:creationId xmlns:p14="http://schemas.microsoft.com/office/powerpoint/2010/main" val="284603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bar chart is very similar to the pie chart query – maybe even a bit more straightforward</a:t>
            </a:r>
          </a:p>
          <a:p>
            <a:endParaRPr lang="en-US"/>
          </a:p>
          <a:p>
            <a:r>
              <a:rPr lang="en-US"/>
              <a:t>We are still creating the two data sets, but this time we can just do a simple union and then summarize the count on a hourly basis by auth policy.</a:t>
            </a:r>
          </a:p>
        </p:txBody>
      </p:sp>
      <p:sp>
        <p:nvSpPr>
          <p:cNvPr id="4" name="Slide Number Placeholder 3"/>
          <p:cNvSpPr>
            <a:spLocks noGrp="1"/>
          </p:cNvSpPr>
          <p:nvPr>
            <p:ph type="sldNum" sz="quarter" idx="5"/>
          </p:nvPr>
        </p:nvSpPr>
        <p:spPr/>
        <p:txBody>
          <a:bodyPr/>
          <a:lstStyle/>
          <a:p>
            <a:fld id="{6F609DCD-38B9-4CAA-A10D-406D26B56706}" type="slidenum">
              <a:rPr lang="en-GB" smtClean="0"/>
              <a:t>46</a:t>
            </a:fld>
            <a:endParaRPr lang="en-GB"/>
          </a:p>
        </p:txBody>
      </p:sp>
    </p:spTree>
    <p:extLst>
      <p:ext uri="{BB962C8B-B14F-4D97-AF65-F5344CB8AC3E}">
        <p14:creationId xmlns:p14="http://schemas.microsoft.com/office/powerpoint/2010/main" val="4033227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still want the pie and bar chart to be interactive, so don’t forget that we have to add the exported parameter settings in the pie chart, and these extra lines to the bar chart query.</a:t>
            </a:r>
          </a:p>
        </p:txBody>
      </p:sp>
      <p:sp>
        <p:nvSpPr>
          <p:cNvPr id="4" name="Slide Number Placeholder 3"/>
          <p:cNvSpPr>
            <a:spLocks noGrp="1"/>
          </p:cNvSpPr>
          <p:nvPr>
            <p:ph type="sldNum" sz="quarter" idx="5"/>
          </p:nvPr>
        </p:nvSpPr>
        <p:spPr/>
        <p:txBody>
          <a:bodyPr/>
          <a:lstStyle/>
          <a:p>
            <a:fld id="{6F609DCD-38B9-4CAA-A10D-406D26B56706}" type="slidenum">
              <a:rPr lang="en-GB" smtClean="0"/>
              <a:t>47</a:t>
            </a:fld>
            <a:endParaRPr lang="en-GB"/>
          </a:p>
        </p:txBody>
      </p:sp>
    </p:spTree>
    <p:extLst>
      <p:ext uri="{BB962C8B-B14F-4D97-AF65-F5344CB8AC3E}">
        <p14:creationId xmlns:p14="http://schemas.microsoft.com/office/powerpoint/2010/main" val="2623691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 me figure out how to make the  map interactive</a:t>
            </a:r>
          </a:p>
        </p:txBody>
      </p:sp>
      <p:sp>
        <p:nvSpPr>
          <p:cNvPr id="4" name="Slide Number Placeholder 3"/>
          <p:cNvSpPr>
            <a:spLocks noGrp="1"/>
          </p:cNvSpPr>
          <p:nvPr>
            <p:ph type="sldNum" sz="quarter" idx="5"/>
          </p:nvPr>
        </p:nvSpPr>
        <p:spPr/>
        <p:txBody>
          <a:bodyPr/>
          <a:lstStyle/>
          <a:p>
            <a:fld id="{6F609DCD-38B9-4CAA-A10D-406D26B56706}" type="slidenum">
              <a:rPr lang="en-GB" smtClean="0"/>
              <a:t>50</a:t>
            </a:fld>
            <a:endParaRPr lang="en-GB"/>
          </a:p>
        </p:txBody>
      </p:sp>
    </p:spTree>
    <p:extLst>
      <p:ext uri="{BB962C8B-B14F-4D97-AF65-F5344CB8AC3E}">
        <p14:creationId xmlns:p14="http://schemas.microsoft.com/office/powerpoint/2010/main" val="3650731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08BCF-F3C4-42AD-BD9F-70B8D0A8C5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52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a:cs typeface="Segoe UI"/>
              </a:rPr>
              <a:t>A holistic approach to Zero Trust approach should extend throughout the </a:t>
            </a:r>
            <a:r>
              <a:rPr lang="en-US" sz="900" b="1" i="1" kern="1200" dirty="0">
                <a:solidFill>
                  <a:schemeClr val="tx1"/>
                </a:solidFill>
                <a:effectLst/>
                <a:latin typeface="Segoe UI"/>
                <a:cs typeface="Segoe UI"/>
              </a:rPr>
              <a:t>entire</a:t>
            </a:r>
            <a:r>
              <a:rPr lang="en-US" sz="900" kern="1200" dirty="0">
                <a:solidFill>
                  <a:schemeClr val="tx1"/>
                </a:solidFill>
                <a:effectLst/>
                <a:latin typeface="Segoe UI"/>
                <a:cs typeface="Segoe UI"/>
              </a:rPr>
              <a:t> digital estate—</a:t>
            </a:r>
            <a:endParaRPr lang="en-US" sz="900" dirty="0">
              <a:latin typeface="Segoe UI"/>
              <a:cs typeface="Segoe UI"/>
            </a:endParaRPr>
          </a:p>
          <a:p>
            <a:pPr marL="0" indent="0">
              <a:spcAft>
                <a:spcPts val="333"/>
              </a:spcAft>
              <a:buFont typeface="Arial"/>
              <a:buNone/>
            </a:pPr>
            <a:endParaRPr lang="en-US" dirty="0"/>
          </a:p>
          <a:p>
            <a:pPr marL="171450" indent="-171450">
              <a:spcAft>
                <a:spcPts val="333"/>
              </a:spcAft>
              <a:buFont typeface="Arial"/>
              <a:buChar char="•"/>
            </a:pPr>
            <a:r>
              <a:rPr lang="en-US" b="1" dirty="0">
                <a:latin typeface="Segoe UI Light"/>
                <a:cs typeface="Segoe UI Light"/>
              </a:rPr>
              <a:t>Visibility, Analytics, and Automation: </a:t>
            </a:r>
            <a:r>
              <a:rPr lang="en-US" dirty="0">
                <a:latin typeface="Segoe UI Light"/>
                <a:cs typeface="Segoe UI Light"/>
              </a:rPr>
              <a:t>Telemetry from the systems above must be processed and acted on automatically. Attacks happen at cloud speed – your defense systems must act at cloud speed as well, and humans just can’t react quickly enough. Integrate intelligence with policy-based response for real-time automated threat protection.</a:t>
            </a:r>
          </a:p>
          <a:p>
            <a:endParaRPr lang="en-US" dirty="0">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4/30/2022 15:14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056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6F609DCD-38B9-4CAA-A10D-406D26B56706}" type="slidenum">
              <a:rPr lang="en-GB" smtClean="0"/>
              <a:t>7</a:t>
            </a:fld>
            <a:endParaRPr lang="en-GB"/>
          </a:p>
        </p:txBody>
      </p:sp>
    </p:spTree>
    <p:extLst>
      <p:ext uri="{BB962C8B-B14F-4D97-AF65-F5344CB8AC3E}">
        <p14:creationId xmlns:p14="http://schemas.microsoft.com/office/powerpoint/2010/main" val="247392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4/30/2022 15:14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07354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9</a:t>
            </a:fld>
            <a:endParaRPr lang="en-GB"/>
          </a:p>
        </p:txBody>
      </p:sp>
    </p:spTree>
    <p:extLst>
      <p:ext uri="{BB962C8B-B14F-4D97-AF65-F5344CB8AC3E}">
        <p14:creationId xmlns:p14="http://schemas.microsoft.com/office/powerpoint/2010/main" val="892502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E0E4A4B-1B62-4158-83B4-5C88C2B5297B}" type="slidenum">
              <a:rPr lang="en-US" smtClean="0"/>
              <a:t>10</a:t>
            </a:fld>
            <a:endParaRPr lang="en-US"/>
          </a:p>
        </p:txBody>
      </p:sp>
    </p:spTree>
    <p:extLst>
      <p:ext uri="{BB962C8B-B14F-4D97-AF65-F5344CB8AC3E}">
        <p14:creationId xmlns:p14="http://schemas.microsoft.com/office/powerpoint/2010/main" val="3965051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09DCD-38B9-4CAA-A10D-406D26B56706}" type="slidenum">
              <a:rPr lang="en-GB" smtClean="0"/>
              <a:t>11</a:t>
            </a:fld>
            <a:endParaRPr lang="en-GB"/>
          </a:p>
        </p:txBody>
      </p:sp>
    </p:spTree>
    <p:extLst>
      <p:ext uri="{BB962C8B-B14F-4D97-AF65-F5344CB8AC3E}">
        <p14:creationId xmlns:p14="http://schemas.microsoft.com/office/powerpoint/2010/main" val="424272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F5FF-3327-2D7D-8265-7FEEE60C68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7647B0-8F3A-700B-4397-6E13E5AB4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F0074B-168F-77CB-591F-7DBF72BAF91A}"/>
              </a:ext>
            </a:extLst>
          </p:cNvPr>
          <p:cNvSpPr>
            <a:spLocks noGrp="1"/>
          </p:cNvSpPr>
          <p:nvPr>
            <p:ph type="dt" sz="half" idx="10"/>
          </p:nvPr>
        </p:nvSpPr>
        <p:spPr/>
        <p:txBody>
          <a:bodyPr/>
          <a:lstStyle/>
          <a:p>
            <a:fld id="{1E5358D1-79CF-DE4F-A686-B9E8FC8A73FF}" type="datetimeFigureOut">
              <a:rPr lang="en-US" smtClean="0"/>
              <a:pPr/>
              <a:t>4/30/2022</a:t>
            </a:fld>
            <a:endParaRPr lang="en-US"/>
          </a:p>
        </p:txBody>
      </p:sp>
      <p:sp>
        <p:nvSpPr>
          <p:cNvPr id="5" name="Footer Placeholder 4">
            <a:extLst>
              <a:ext uri="{FF2B5EF4-FFF2-40B4-BE49-F238E27FC236}">
                <a16:creationId xmlns:a16="http://schemas.microsoft.com/office/drawing/2014/main" id="{A0358DF5-3773-CFFC-5146-63A2844A655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C3E7891-F975-925B-45B5-0F8A4BC02925}"/>
              </a:ext>
            </a:extLst>
          </p:cNvPr>
          <p:cNvSpPr>
            <a:spLocks noGrp="1"/>
          </p:cNvSpPr>
          <p:nvPr>
            <p:ph type="sldNum" sz="quarter" idx="12"/>
          </p:nvPr>
        </p:nvSpPr>
        <p:spPr/>
        <p:txBody>
          <a:bodyPr/>
          <a:lstStyle/>
          <a:p>
            <a:fld id="{AA429B17-59A9-4EE5-A89A-462844F94009}" type="slidenum">
              <a:rPr lang="en-US" smtClean="0"/>
              <a:t>‹#›</a:t>
            </a:fld>
            <a:endParaRPr lang="en-US"/>
          </a:p>
        </p:txBody>
      </p:sp>
    </p:spTree>
    <p:extLst>
      <p:ext uri="{BB962C8B-B14F-4D97-AF65-F5344CB8AC3E}">
        <p14:creationId xmlns:p14="http://schemas.microsoft.com/office/powerpoint/2010/main" val="1718614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838200" y="2139950"/>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Tree>
    <p:extLst>
      <p:ext uri="{BB962C8B-B14F-4D97-AF65-F5344CB8AC3E}">
        <p14:creationId xmlns:p14="http://schemas.microsoft.com/office/powerpoint/2010/main" val="193419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asic - For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87513-6A0B-453B-ADEA-B31473A47A4D}"/>
              </a:ext>
            </a:extLst>
          </p:cNvPr>
          <p:cNvSpPr>
            <a:spLocks noGrp="1"/>
          </p:cNvSpPr>
          <p:nvPr>
            <p:ph type="title" hasCustomPrompt="1"/>
          </p:nvPr>
        </p:nvSpPr>
        <p:spPr>
          <a:xfrm>
            <a:off x="0" y="-650446"/>
            <a:ext cx="11277600" cy="567566"/>
          </a:xfrm>
        </p:spPr>
        <p:txBody>
          <a:bodyPr/>
          <a:lstStyle>
            <a:lvl1pPr>
              <a:defRPr/>
            </a:lvl1pPr>
          </a:lstStyle>
          <a:p>
            <a:r>
              <a:rPr lang="en-US"/>
              <a:t>Click to edit Master title style for screen reader</a:t>
            </a:r>
          </a:p>
        </p:txBody>
      </p:sp>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Tree>
    <p:extLst>
      <p:ext uri="{BB962C8B-B14F-4D97-AF65-F5344CB8AC3E}">
        <p14:creationId xmlns:p14="http://schemas.microsoft.com/office/powerpoint/2010/main" val="2892261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 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4/30/2022</a:t>
            </a:fld>
            <a:endParaRPr lang="en-US"/>
          </a:p>
        </p:txBody>
      </p:sp>
    </p:spTree>
    <p:extLst>
      <p:ext uri="{BB962C8B-B14F-4D97-AF65-F5344CB8AC3E}">
        <p14:creationId xmlns:p14="http://schemas.microsoft.com/office/powerpoint/2010/main" val="3935147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_Only_graphic">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4/30/2022</a:t>
            </a:fld>
            <a:endParaRPr lang="en-US"/>
          </a:p>
        </p:txBody>
      </p:sp>
    </p:spTree>
    <p:extLst>
      <p:ext uri="{BB962C8B-B14F-4D97-AF65-F5344CB8AC3E}">
        <p14:creationId xmlns:p14="http://schemas.microsoft.com/office/powerpoint/2010/main" val="1478709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tx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4/30/2022</a:t>
            </a:fld>
            <a:endParaRPr lang="en-US"/>
          </a:p>
        </p:txBody>
      </p:sp>
    </p:spTree>
    <p:extLst>
      <p:ext uri="{BB962C8B-B14F-4D97-AF65-F5344CB8AC3E}">
        <p14:creationId xmlns:p14="http://schemas.microsoft.com/office/powerpoint/2010/main" val="912926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12320-1B15-3A34-7BB5-C3BDAFBF1BFB}"/>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CF29103-7E68-7375-47C0-CCC69937AD9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9ECC5F4-C7C1-03FC-9AE9-B543DD8B5C45}"/>
              </a:ext>
            </a:extLst>
          </p:cNvPr>
          <p:cNvSpPr>
            <a:spLocks noGrp="1"/>
          </p:cNvSpPr>
          <p:nvPr>
            <p:ph type="dt" sz="half" idx="10"/>
          </p:nvPr>
        </p:nvSpPr>
        <p:spPr/>
        <p:txBody>
          <a:bodyPr/>
          <a:lstStyle/>
          <a:p>
            <a:fld id="{75DDBB1D-4305-45F7-9182-139D0BC3A122}" type="datetimeFigureOut">
              <a:rPr lang="en-US" smtClean="0"/>
              <a:t>4/30/2022</a:t>
            </a:fld>
            <a:endParaRPr lang="en-US"/>
          </a:p>
        </p:txBody>
      </p:sp>
      <p:sp>
        <p:nvSpPr>
          <p:cNvPr id="6" name="Slide Number Placeholder 5">
            <a:extLst>
              <a:ext uri="{FF2B5EF4-FFF2-40B4-BE49-F238E27FC236}">
                <a16:creationId xmlns:a16="http://schemas.microsoft.com/office/drawing/2014/main" id="{F9F0889B-A7B1-1B1E-793C-1C1821AA0880}"/>
              </a:ext>
            </a:extLst>
          </p:cNvPr>
          <p:cNvSpPr>
            <a:spLocks noGrp="1"/>
          </p:cNvSpPr>
          <p:nvPr>
            <p:ph type="sldNum" sz="quarter" idx="12"/>
          </p:nvPr>
        </p:nvSpPr>
        <p:spPr/>
        <p:txBody>
          <a:bodyPr/>
          <a:lstStyle/>
          <a:p>
            <a:fld id="{58A2163F-CD18-4435-8AFB-21A9B5B19084}" type="slidenum">
              <a:rPr lang="en-US" smtClean="0"/>
              <a:t>‹#›</a:t>
            </a:fld>
            <a:endParaRPr lang="en-US"/>
          </a:p>
        </p:txBody>
      </p:sp>
    </p:spTree>
    <p:extLst>
      <p:ext uri="{BB962C8B-B14F-4D97-AF65-F5344CB8AC3E}">
        <p14:creationId xmlns:p14="http://schemas.microsoft.com/office/powerpoint/2010/main" val="2073185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0E8D-6AAD-2FC7-EF95-19FB929C77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BB7341-8D04-981C-D0BD-44C248794D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6D640C-288A-F443-3E18-285E5BE1B89A}"/>
              </a:ext>
            </a:extLst>
          </p:cNvPr>
          <p:cNvSpPr>
            <a:spLocks noGrp="1"/>
          </p:cNvSpPr>
          <p:nvPr>
            <p:ph type="dt" sz="half" idx="10"/>
          </p:nvPr>
        </p:nvSpPr>
        <p:spPr/>
        <p:txBody>
          <a:bodyPr/>
          <a:lstStyle/>
          <a:p>
            <a:fld id="{1E5358D1-79CF-DE4F-A686-B9E8FC8A73FF}" type="datetimeFigureOut">
              <a:rPr lang="en-US" smtClean="0"/>
              <a:pPr/>
              <a:t>4/30/2022</a:t>
            </a:fld>
            <a:endParaRPr lang="en-US"/>
          </a:p>
        </p:txBody>
      </p:sp>
      <p:sp>
        <p:nvSpPr>
          <p:cNvPr id="5" name="Footer Placeholder 4">
            <a:extLst>
              <a:ext uri="{FF2B5EF4-FFF2-40B4-BE49-F238E27FC236}">
                <a16:creationId xmlns:a16="http://schemas.microsoft.com/office/drawing/2014/main" id="{A74DC8EC-A39D-9AA6-FD72-156F6A455D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020B8D0-38B2-0F0E-FD2C-1674C6F67D03}"/>
              </a:ext>
            </a:extLst>
          </p:cNvPr>
          <p:cNvSpPr>
            <a:spLocks noGrp="1"/>
          </p:cNvSpPr>
          <p:nvPr>
            <p:ph type="sldNum" sz="quarter" idx="12"/>
          </p:nvPr>
        </p:nvSpPr>
        <p:spPr/>
        <p:txBody>
          <a:bodyPr/>
          <a:lstStyle/>
          <a:p>
            <a:fld id="{AA429B17-59A9-4EE5-A89A-462844F94009}" type="slidenum">
              <a:rPr lang="en-US" smtClean="0"/>
              <a:t>‹#›</a:t>
            </a:fld>
            <a:endParaRPr lang="en-US"/>
          </a:p>
        </p:txBody>
      </p:sp>
    </p:spTree>
    <p:extLst>
      <p:ext uri="{BB962C8B-B14F-4D97-AF65-F5344CB8AC3E}">
        <p14:creationId xmlns:p14="http://schemas.microsoft.com/office/powerpoint/2010/main" val="41854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32D-E4BD-3F03-3AE5-89DC4E2CB0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30EB7-41FB-9C02-F416-00E55F5993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57BE6F-FE72-6E97-8272-3FF94B035F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D26B6E-1BA4-B3A1-BC7E-F139D2FB0CD3}"/>
              </a:ext>
            </a:extLst>
          </p:cNvPr>
          <p:cNvSpPr>
            <a:spLocks noGrp="1"/>
          </p:cNvSpPr>
          <p:nvPr>
            <p:ph type="dt" sz="half" idx="10"/>
          </p:nvPr>
        </p:nvSpPr>
        <p:spPr/>
        <p:txBody>
          <a:bodyPr/>
          <a:lstStyle/>
          <a:p>
            <a:fld id="{1E5358D1-79CF-DE4F-A686-B9E8FC8A73FF}" type="datetimeFigureOut">
              <a:rPr lang="en-US" smtClean="0"/>
              <a:pPr/>
              <a:t>4/30/2022</a:t>
            </a:fld>
            <a:endParaRPr lang="en-US"/>
          </a:p>
        </p:txBody>
      </p:sp>
      <p:sp>
        <p:nvSpPr>
          <p:cNvPr id="7" name="Slide Number Placeholder 6">
            <a:extLst>
              <a:ext uri="{FF2B5EF4-FFF2-40B4-BE49-F238E27FC236}">
                <a16:creationId xmlns:a16="http://schemas.microsoft.com/office/drawing/2014/main" id="{70966D21-16AE-E9F1-00F3-43B3BE291A34}"/>
              </a:ext>
            </a:extLst>
          </p:cNvPr>
          <p:cNvSpPr>
            <a:spLocks noGrp="1"/>
          </p:cNvSpPr>
          <p:nvPr>
            <p:ph type="sldNum" sz="quarter" idx="12"/>
          </p:nvPr>
        </p:nvSpPr>
        <p:spPr/>
        <p:txBody>
          <a:bodyPr/>
          <a:lstStyle/>
          <a:p>
            <a:fld id="{AA429B17-59A9-4EE5-A89A-462844F94009}" type="slidenum">
              <a:rPr lang="en-US" smtClean="0"/>
              <a:t>‹#›</a:t>
            </a:fld>
            <a:endParaRPr lang="en-US"/>
          </a:p>
        </p:txBody>
      </p:sp>
    </p:spTree>
    <p:extLst>
      <p:ext uri="{BB962C8B-B14F-4D97-AF65-F5344CB8AC3E}">
        <p14:creationId xmlns:p14="http://schemas.microsoft.com/office/powerpoint/2010/main" val="302842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322B-F382-744D-2D9A-BCEFB89160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15A700-8343-9359-32DF-DF981D56A856}"/>
              </a:ext>
            </a:extLst>
          </p:cNvPr>
          <p:cNvSpPr>
            <a:spLocks noGrp="1"/>
          </p:cNvSpPr>
          <p:nvPr>
            <p:ph type="dt" sz="half" idx="10"/>
          </p:nvPr>
        </p:nvSpPr>
        <p:spPr/>
        <p:txBody>
          <a:bodyPr/>
          <a:lstStyle/>
          <a:p>
            <a:fld id="{1E5358D1-79CF-DE4F-A686-B9E8FC8A73FF}" type="datetimeFigureOut">
              <a:rPr lang="en-US" smtClean="0"/>
              <a:pPr/>
              <a:t>4/30/2022</a:t>
            </a:fld>
            <a:endParaRPr lang="en-US"/>
          </a:p>
        </p:txBody>
      </p:sp>
      <p:sp>
        <p:nvSpPr>
          <p:cNvPr id="5" name="Slide Number Placeholder 4">
            <a:extLst>
              <a:ext uri="{FF2B5EF4-FFF2-40B4-BE49-F238E27FC236}">
                <a16:creationId xmlns:a16="http://schemas.microsoft.com/office/drawing/2014/main" id="{2434CACA-CF65-4B94-C020-FEDAC0F2C802}"/>
              </a:ext>
            </a:extLst>
          </p:cNvPr>
          <p:cNvSpPr>
            <a:spLocks noGrp="1"/>
          </p:cNvSpPr>
          <p:nvPr>
            <p:ph type="sldNum" sz="quarter" idx="12"/>
          </p:nvPr>
        </p:nvSpPr>
        <p:spPr/>
        <p:txBody>
          <a:bodyPr/>
          <a:lstStyle/>
          <a:p>
            <a:fld id="{AA429B17-59A9-4EE5-A89A-462844F94009}" type="slidenum">
              <a:rPr lang="en-US" smtClean="0"/>
              <a:t>‹#›</a:t>
            </a:fld>
            <a:endParaRPr lang="en-US"/>
          </a:p>
        </p:txBody>
      </p:sp>
    </p:spTree>
    <p:extLst>
      <p:ext uri="{BB962C8B-B14F-4D97-AF65-F5344CB8AC3E}">
        <p14:creationId xmlns:p14="http://schemas.microsoft.com/office/powerpoint/2010/main" val="3058028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0E7527-4292-B1AE-1C6B-A19049B3A67E}"/>
              </a:ext>
            </a:extLst>
          </p:cNvPr>
          <p:cNvSpPr>
            <a:spLocks noGrp="1"/>
          </p:cNvSpPr>
          <p:nvPr>
            <p:ph type="dt" sz="half" idx="10"/>
          </p:nvPr>
        </p:nvSpPr>
        <p:spPr/>
        <p:txBody>
          <a:bodyPr/>
          <a:lstStyle/>
          <a:p>
            <a:fld id="{1E5358D1-79CF-DE4F-A686-B9E8FC8A73FF}" type="datetimeFigureOut">
              <a:rPr lang="en-US" smtClean="0"/>
              <a:pPr/>
              <a:t>4/30/2022</a:t>
            </a:fld>
            <a:endParaRPr lang="en-US"/>
          </a:p>
        </p:txBody>
      </p:sp>
      <p:sp>
        <p:nvSpPr>
          <p:cNvPr id="4" name="Slide Number Placeholder 3">
            <a:extLst>
              <a:ext uri="{FF2B5EF4-FFF2-40B4-BE49-F238E27FC236}">
                <a16:creationId xmlns:a16="http://schemas.microsoft.com/office/drawing/2014/main" id="{69C568BC-6D86-FF36-6EA1-A9305A9D53B2}"/>
              </a:ext>
            </a:extLst>
          </p:cNvPr>
          <p:cNvSpPr>
            <a:spLocks noGrp="1"/>
          </p:cNvSpPr>
          <p:nvPr>
            <p:ph type="sldNum" sz="quarter" idx="12"/>
          </p:nvPr>
        </p:nvSpPr>
        <p:spPr/>
        <p:txBody>
          <a:bodyPr/>
          <a:lstStyle/>
          <a:p>
            <a:fld id="{AA429B17-59A9-4EE5-A89A-462844F94009}" type="slidenum">
              <a:rPr lang="en-US" smtClean="0"/>
              <a:t>‹#›</a:t>
            </a:fld>
            <a:endParaRPr lang="en-US"/>
          </a:p>
        </p:txBody>
      </p:sp>
    </p:spTree>
    <p:extLst>
      <p:ext uri="{BB962C8B-B14F-4D97-AF65-F5344CB8AC3E}">
        <p14:creationId xmlns:p14="http://schemas.microsoft.com/office/powerpoint/2010/main" val="257020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4/30/2022</a:t>
            </a:fld>
            <a:endParaRPr lang="en-US"/>
          </a:p>
        </p:txBody>
      </p:sp>
    </p:spTree>
    <p:extLst>
      <p:ext uri="{BB962C8B-B14F-4D97-AF65-F5344CB8AC3E}">
        <p14:creationId xmlns:p14="http://schemas.microsoft.com/office/powerpoint/2010/main" val="3779673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4/30/2022</a:t>
            </a:fld>
            <a:endParaRPr lang="en-US"/>
          </a:p>
        </p:txBody>
      </p:sp>
    </p:spTree>
    <p:extLst>
      <p:ext uri="{BB962C8B-B14F-4D97-AF65-F5344CB8AC3E}">
        <p14:creationId xmlns:p14="http://schemas.microsoft.com/office/powerpoint/2010/main" val="2435560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a:xfrm>
            <a:off x="457200" y="874772"/>
            <a:ext cx="10515600" cy="852428"/>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4/30/2022</a:t>
            </a:fld>
            <a:endParaRPr lang="en-US"/>
          </a:p>
        </p:txBody>
      </p:sp>
    </p:spTree>
    <p:extLst>
      <p:ext uri="{BB962C8B-B14F-4D97-AF65-F5344CB8AC3E}">
        <p14:creationId xmlns:p14="http://schemas.microsoft.com/office/powerpoint/2010/main" val="3186753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81333F-B5AE-8334-7227-1BAF08307964}"/>
              </a:ext>
            </a:extLst>
          </p:cNvPr>
          <p:cNvSpPr>
            <a:spLocks noGrp="1"/>
          </p:cNvSpPr>
          <p:nvPr>
            <p:ph type="title"/>
          </p:nvPr>
        </p:nvSpPr>
        <p:spPr>
          <a:xfrm>
            <a:off x="838200" y="838260"/>
            <a:ext cx="10515600" cy="85242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1AE9B-F329-E82D-2B55-45CC607D76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057DED-855D-7751-6FC0-B3832CBE2E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5358D1-79CF-DE4F-A686-B9E8FC8A73FF}" type="datetimeFigureOut">
              <a:rPr lang="en-US" smtClean="0"/>
              <a:pPr/>
              <a:t>4/30/2022</a:t>
            </a:fld>
            <a:endParaRPr lang="en-US"/>
          </a:p>
        </p:txBody>
      </p:sp>
      <p:sp>
        <p:nvSpPr>
          <p:cNvPr id="6" name="Slide Number Placeholder 5">
            <a:extLst>
              <a:ext uri="{FF2B5EF4-FFF2-40B4-BE49-F238E27FC236}">
                <a16:creationId xmlns:a16="http://schemas.microsoft.com/office/drawing/2014/main" id="{740566DD-7CC7-CFEC-F673-0C3132321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29B17-59A9-4EE5-A89A-462844F94009}" type="slidenum">
              <a:rPr lang="en-US" smtClean="0"/>
              <a:t>‹#›</a:t>
            </a:fld>
            <a:endParaRPr lang="en-US"/>
          </a:p>
        </p:txBody>
      </p:sp>
      <p:pic>
        <p:nvPicPr>
          <p:cNvPr id="7" name="Picture 6">
            <a:extLst>
              <a:ext uri="{FF2B5EF4-FFF2-40B4-BE49-F238E27FC236}">
                <a16:creationId xmlns:a16="http://schemas.microsoft.com/office/drawing/2014/main" id="{5933D75D-7C25-36B1-EDCC-44294F3432CF}"/>
              </a:ext>
              <a:ext uri="{C183D7F6-B498-43B3-948B-1728B52AA6E4}">
                <adec:decorative xmlns:adec="http://schemas.microsoft.com/office/drawing/2017/decorative" val="1"/>
              </a:ext>
            </a:extLst>
          </p:cNvPr>
          <p:cNvPicPr>
            <a:picLocks noChangeAspect="1"/>
          </p:cNvPicPr>
          <p:nvPr userDrawn="1"/>
        </p:nvPicPr>
        <p:blipFill>
          <a:blip r:embed="rId16"/>
          <a:stretch>
            <a:fillRect/>
          </a:stretch>
        </p:blipFill>
        <p:spPr>
          <a:xfrm rot="16200000">
            <a:off x="12153609" y="207359"/>
            <a:ext cx="1914077" cy="1499360"/>
          </a:xfrm>
          <a:prstGeom prst="rect">
            <a:avLst/>
          </a:prstGeom>
        </p:spPr>
      </p:pic>
      <p:pic>
        <p:nvPicPr>
          <p:cNvPr id="8" name="Picture 7">
            <a:extLst>
              <a:ext uri="{FF2B5EF4-FFF2-40B4-BE49-F238E27FC236}">
                <a16:creationId xmlns:a16="http://schemas.microsoft.com/office/drawing/2014/main" id="{FA956406-CB6E-9465-14BC-42C0FAF13710}"/>
              </a:ext>
              <a:ext uri="{C183D7F6-B498-43B3-948B-1728B52AA6E4}">
                <adec:decorative xmlns:adec="http://schemas.microsoft.com/office/drawing/2017/decorative" val="1"/>
              </a:ext>
            </a:extLst>
          </p:cNvPr>
          <p:cNvPicPr>
            <a:picLocks noChangeAspect="1"/>
          </p:cNvPicPr>
          <p:nvPr userDrawn="1"/>
        </p:nvPicPr>
        <p:blipFill>
          <a:blip r:embed="rId17"/>
          <a:stretch>
            <a:fillRect/>
          </a:stretch>
        </p:blipFill>
        <p:spPr>
          <a:xfrm>
            <a:off x="12360967" y="1986103"/>
            <a:ext cx="914400" cy="914400"/>
          </a:xfrm>
          <a:prstGeom prst="rect">
            <a:avLst/>
          </a:prstGeom>
        </p:spPr>
      </p:pic>
      <p:sp>
        <p:nvSpPr>
          <p:cNvPr id="10" name="TextBox 9">
            <a:extLst>
              <a:ext uri="{FF2B5EF4-FFF2-40B4-BE49-F238E27FC236}">
                <a16:creationId xmlns:a16="http://schemas.microsoft.com/office/drawing/2014/main" id="{BAC624D7-2087-0BB1-84F3-06173A03B74D}"/>
              </a:ext>
            </a:extLst>
          </p:cNvPr>
          <p:cNvSpPr txBox="1"/>
          <p:nvPr userDrawn="1"/>
        </p:nvSpPr>
        <p:spPr>
          <a:xfrm>
            <a:off x="9133364" y="351096"/>
            <a:ext cx="2348721" cy="369332"/>
          </a:xfrm>
          <a:prstGeom prst="rect">
            <a:avLst/>
          </a:prstGeom>
          <a:noFill/>
        </p:spPr>
        <p:txBody>
          <a:bodyPr wrap="none" rtlCol="0">
            <a:spAutoFit/>
          </a:bodyPr>
          <a:lstStyle/>
          <a:p>
            <a:pPr algn="ctr" fontAlgn="base"/>
            <a:r>
              <a:rPr lang="en-US" sz="1800" b="1" i="0" dirty="0" err="1">
                <a:solidFill>
                  <a:schemeClr val="tx1"/>
                </a:solidFill>
                <a:effectLst/>
                <a:latin typeface="Roboto" panose="02000000000000000000" pitchFamily="2" charset="0"/>
              </a:rPr>
              <a:t>BSidesCharm</a:t>
            </a:r>
            <a:r>
              <a:rPr lang="en-US" sz="1800" b="1" i="0" dirty="0">
                <a:solidFill>
                  <a:schemeClr val="tx1"/>
                </a:solidFill>
                <a:effectLst/>
                <a:latin typeface="Roboto" panose="02000000000000000000" pitchFamily="2" charset="0"/>
              </a:rPr>
              <a:t> | </a:t>
            </a:r>
            <a:r>
              <a:rPr lang="en-US" sz="1800" b="0" i="0" dirty="0">
                <a:solidFill>
                  <a:srgbClr val="FF0000"/>
                </a:solidFill>
                <a:effectLst/>
                <a:latin typeface="Roboto" panose="02000000000000000000" pitchFamily="2" charset="0"/>
              </a:rPr>
              <a:t>2022</a:t>
            </a:r>
            <a:r>
              <a:rPr lang="en-US" sz="1800" b="1" i="0" dirty="0">
                <a:solidFill>
                  <a:schemeClr val="tx1"/>
                </a:solidFill>
                <a:effectLst/>
                <a:latin typeface="Roboto" panose="02000000000000000000" pitchFamily="2" charset="0"/>
              </a:rPr>
              <a:t> </a:t>
            </a:r>
          </a:p>
        </p:txBody>
      </p:sp>
    </p:spTree>
    <p:extLst>
      <p:ext uri="{BB962C8B-B14F-4D97-AF65-F5344CB8AC3E}">
        <p14:creationId xmlns:p14="http://schemas.microsoft.com/office/powerpoint/2010/main" val="95197961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9" r:id="rId5"/>
    <p:sldLayoutId id="2147483690" r:id="rId6"/>
    <p:sldLayoutId id="2147483696" r:id="rId7"/>
    <p:sldLayoutId id="2147483697" r:id="rId8"/>
    <p:sldLayoutId id="2147483698" r:id="rId9"/>
    <p:sldLayoutId id="2147483700" r:id="rId10"/>
    <p:sldLayoutId id="2147483702" r:id="rId11"/>
    <p:sldLayoutId id="2147483703" r:id="rId12"/>
    <p:sldLayoutId id="2147483704" r:id="rId13"/>
    <p:sldLayoutId id="2147483705" r:id="rId14"/>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repos.opensource.microsoft.com/orgs/microsoft/teams/azure-ad-workbooks"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2" Type="http://schemas.openxmlformats.org/officeDocument/2006/relationships/hyperlink" Target="https://aka.ms/KQLBlueTeam" TargetMode="Externa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bin"/><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6.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Arc 72">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8E2441-16AA-326F-515A-19C6C572B2C1}"/>
              </a:ext>
            </a:extLst>
          </p:cNvPr>
          <p:cNvSpPr>
            <a:spLocks noGrp="1"/>
          </p:cNvSpPr>
          <p:nvPr>
            <p:ph type="ctrTitle"/>
          </p:nvPr>
        </p:nvSpPr>
        <p:spPr>
          <a:xfrm>
            <a:off x="1127063" y="3067747"/>
            <a:ext cx="8718502" cy="2387600"/>
          </a:xfrm>
        </p:spPr>
        <p:txBody>
          <a:bodyPr anchor="b">
            <a:normAutofit fontScale="90000"/>
          </a:bodyPr>
          <a:lstStyle/>
          <a:p>
            <a:pPr algn="l"/>
            <a:r>
              <a:rPr lang="en-US" b="1" dirty="0"/>
              <a:t>KQL and Azure AD Workbooks for the Blue Team</a:t>
            </a:r>
          </a:p>
        </p:txBody>
      </p:sp>
      <p:pic>
        <p:nvPicPr>
          <p:cNvPr id="1026" name="Picture 2">
            <a:extLst>
              <a:ext uri="{FF2B5EF4-FFF2-40B4-BE49-F238E27FC236}">
                <a16:creationId xmlns:a16="http://schemas.microsoft.com/office/drawing/2014/main" id="{AA79152C-9EC6-28D0-6374-DC197E3CC6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3" y="654567"/>
            <a:ext cx="5169282" cy="2843105"/>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83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353DD-0F32-6992-B7F0-E854A3C4DB11}"/>
              </a:ext>
            </a:extLst>
          </p:cNvPr>
          <p:cNvSpPr>
            <a:spLocks noGrp="1"/>
          </p:cNvSpPr>
          <p:nvPr>
            <p:ph type="title"/>
          </p:nvPr>
        </p:nvSpPr>
        <p:spPr>
          <a:xfrm>
            <a:off x="457200" y="734682"/>
            <a:ext cx="10515600" cy="852428"/>
          </a:xfrm>
        </p:spPr>
        <p:txBody>
          <a:bodyPr/>
          <a:lstStyle/>
          <a:p>
            <a:r>
              <a:rPr lang="en-US" dirty="0"/>
              <a:t>Azure AD Workbooks overview</a:t>
            </a:r>
          </a:p>
        </p:txBody>
      </p:sp>
      <p:pic>
        <p:nvPicPr>
          <p:cNvPr id="5" name="Picture 4">
            <a:extLst>
              <a:ext uri="{FF2B5EF4-FFF2-40B4-BE49-F238E27FC236}">
                <a16:creationId xmlns:a16="http://schemas.microsoft.com/office/drawing/2014/main" id="{54620CCE-51D3-59DB-21D4-02F6F48578C5}"/>
              </a:ext>
            </a:extLst>
          </p:cNvPr>
          <p:cNvPicPr>
            <a:picLocks noChangeAspect="1"/>
          </p:cNvPicPr>
          <p:nvPr/>
        </p:nvPicPr>
        <p:blipFill>
          <a:blip r:embed="rId3"/>
          <a:stretch>
            <a:fillRect/>
          </a:stretch>
        </p:blipFill>
        <p:spPr>
          <a:xfrm>
            <a:off x="457200" y="1698074"/>
            <a:ext cx="10755745" cy="4978494"/>
          </a:xfrm>
          <a:prstGeom prst="rect">
            <a:avLst/>
          </a:prstGeom>
          <a:ln w="12700">
            <a:solidFill>
              <a:schemeClr val="tx1">
                <a:lumMod val="65000"/>
                <a:lumOff val="35000"/>
              </a:schemeClr>
            </a:solidFill>
          </a:ln>
        </p:spPr>
      </p:pic>
      <p:cxnSp>
        <p:nvCxnSpPr>
          <p:cNvPr id="9" name="Straight Arrow Connector 8">
            <a:extLst>
              <a:ext uri="{FF2B5EF4-FFF2-40B4-BE49-F238E27FC236}">
                <a16:creationId xmlns:a16="http://schemas.microsoft.com/office/drawing/2014/main" id="{1C038EC9-2B8E-7526-683C-B305038D9BB9}"/>
              </a:ext>
            </a:extLst>
          </p:cNvPr>
          <p:cNvCxnSpPr>
            <a:cxnSpLocks/>
          </p:cNvCxnSpPr>
          <p:nvPr/>
        </p:nvCxnSpPr>
        <p:spPr>
          <a:xfrm flipH="1">
            <a:off x="2616244" y="2230374"/>
            <a:ext cx="520220" cy="11974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5A1493-B05B-2433-2949-78532389B516}"/>
              </a:ext>
            </a:extLst>
          </p:cNvPr>
          <p:cNvCxnSpPr>
            <a:cxnSpLocks/>
            <a:stCxn id="22" idx="0"/>
          </p:cNvCxnSpPr>
          <p:nvPr/>
        </p:nvCxnSpPr>
        <p:spPr>
          <a:xfrm flipH="1" flipV="1">
            <a:off x="1106656" y="5619545"/>
            <a:ext cx="339968" cy="34125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042FCC1-099E-3F44-E528-37840DB47A6F}"/>
              </a:ext>
            </a:extLst>
          </p:cNvPr>
          <p:cNvCxnSpPr>
            <a:cxnSpLocks/>
          </p:cNvCxnSpPr>
          <p:nvPr/>
        </p:nvCxnSpPr>
        <p:spPr>
          <a:xfrm flipH="1" flipV="1">
            <a:off x="3216196" y="3042082"/>
            <a:ext cx="450640" cy="38691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A403359-6475-0715-6688-21285A0CBFE7}"/>
              </a:ext>
            </a:extLst>
          </p:cNvPr>
          <p:cNvCxnSpPr>
            <a:cxnSpLocks/>
          </p:cNvCxnSpPr>
          <p:nvPr/>
        </p:nvCxnSpPr>
        <p:spPr>
          <a:xfrm flipH="1">
            <a:off x="1245411" y="5019574"/>
            <a:ext cx="402426" cy="31474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4836271-B137-55F8-023A-188010B131C7}"/>
              </a:ext>
            </a:extLst>
          </p:cNvPr>
          <p:cNvSpPr txBox="1"/>
          <p:nvPr/>
        </p:nvSpPr>
        <p:spPr>
          <a:xfrm>
            <a:off x="1282572" y="4419272"/>
            <a:ext cx="1091174" cy="553998"/>
          </a:xfrm>
          <a:prstGeom prst="rect">
            <a:avLst/>
          </a:prstGeom>
          <a:solidFill>
            <a:schemeClr val="bg2"/>
          </a:solidFill>
          <a:ln>
            <a:solidFill>
              <a:schemeClr val="tx1">
                <a:lumMod val="65000"/>
                <a:lumOff val="35000"/>
              </a:schemeClr>
            </a:solidFill>
          </a:ln>
        </p:spPr>
        <p:txBody>
          <a:bodyPr wrap="square" rtlCol="0">
            <a:spAutoFit/>
          </a:bodyPr>
          <a:lstStyle/>
          <a:p>
            <a:r>
              <a:rPr lang="en-US" sz="1000"/>
              <a:t>Set up data to flow into Log Analytics.</a:t>
            </a:r>
          </a:p>
        </p:txBody>
      </p:sp>
      <p:sp>
        <p:nvSpPr>
          <p:cNvPr id="22" name="TextBox 21">
            <a:extLst>
              <a:ext uri="{FF2B5EF4-FFF2-40B4-BE49-F238E27FC236}">
                <a16:creationId xmlns:a16="http://schemas.microsoft.com/office/drawing/2014/main" id="{0541B8F0-403C-DA32-4248-F77A5A400E42}"/>
              </a:ext>
            </a:extLst>
          </p:cNvPr>
          <p:cNvSpPr txBox="1"/>
          <p:nvPr/>
        </p:nvSpPr>
        <p:spPr>
          <a:xfrm>
            <a:off x="786541" y="5960799"/>
            <a:ext cx="1320165" cy="707886"/>
          </a:xfrm>
          <a:prstGeom prst="rect">
            <a:avLst/>
          </a:prstGeom>
          <a:solidFill>
            <a:schemeClr val="bg2"/>
          </a:solidFill>
          <a:ln>
            <a:solidFill>
              <a:schemeClr val="tx1">
                <a:lumMod val="65000"/>
                <a:lumOff val="35000"/>
              </a:schemeClr>
            </a:solidFill>
          </a:ln>
        </p:spPr>
        <p:txBody>
          <a:bodyPr wrap="square" rtlCol="0">
            <a:spAutoFit/>
          </a:bodyPr>
          <a:lstStyle/>
          <a:p>
            <a:r>
              <a:rPr lang="en-US" sz="1000"/>
              <a:t>Browse workbook templates in the Azure AD Workbooks gallery.</a:t>
            </a:r>
          </a:p>
        </p:txBody>
      </p:sp>
      <p:sp>
        <p:nvSpPr>
          <p:cNvPr id="24" name="TextBox 23">
            <a:extLst>
              <a:ext uri="{FF2B5EF4-FFF2-40B4-BE49-F238E27FC236}">
                <a16:creationId xmlns:a16="http://schemas.microsoft.com/office/drawing/2014/main" id="{57F68CF6-4D1B-D612-0FAE-EA8C2D5BB94A}"/>
              </a:ext>
            </a:extLst>
          </p:cNvPr>
          <p:cNvSpPr txBox="1"/>
          <p:nvPr/>
        </p:nvSpPr>
        <p:spPr>
          <a:xfrm>
            <a:off x="3666836" y="3313562"/>
            <a:ext cx="1420320" cy="400110"/>
          </a:xfrm>
          <a:prstGeom prst="rect">
            <a:avLst/>
          </a:prstGeom>
          <a:solidFill>
            <a:schemeClr val="bg2"/>
          </a:solidFill>
          <a:ln>
            <a:solidFill>
              <a:schemeClr val="tx1">
                <a:lumMod val="65000"/>
                <a:lumOff val="35000"/>
              </a:schemeClr>
            </a:solidFill>
          </a:ln>
        </p:spPr>
        <p:txBody>
          <a:bodyPr wrap="square" rtlCol="0">
            <a:spAutoFit/>
          </a:bodyPr>
          <a:lstStyle/>
          <a:p>
            <a:r>
              <a:rPr lang="en-US" sz="1000"/>
              <a:t>Discover workbooks with tabs and search.</a:t>
            </a:r>
          </a:p>
        </p:txBody>
      </p:sp>
      <p:sp>
        <p:nvSpPr>
          <p:cNvPr id="26" name="TextBox 25">
            <a:extLst>
              <a:ext uri="{FF2B5EF4-FFF2-40B4-BE49-F238E27FC236}">
                <a16:creationId xmlns:a16="http://schemas.microsoft.com/office/drawing/2014/main" id="{BA851AC9-ECA4-407A-34E1-00F8B945DADF}"/>
              </a:ext>
            </a:extLst>
          </p:cNvPr>
          <p:cNvSpPr txBox="1"/>
          <p:nvPr/>
        </p:nvSpPr>
        <p:spPr>
          <a:xfrm>
            <a:off x="3136464" y="1890136"/>
            <a:ext cx="1240532" cy="400110"/>
          </a:xfrm>
          <a:prstGeom prst="rect">
            <a:avLst/>
          </a:prstGeom>
          <a:solidFill>
            <a:schemeClr val="bg2"/>
          </a:solidFill>
          <a:ln>
            <a:solidFill>
              <a:schemeClr val="tx1">
                <a:lumMod val="65000"/>
                <a:lumOff val="35000"/>
              </a:schemeClr>
            </a:solidFill>
          </a:ln>
        </p:spPr>
        <p:txBody>
          <a:bodyPr wrap="square" rtlCol="0">
            <a:spAutoFit/>
          </a:bodyPr>
          <a:lstStyle/>
          <a:p>
            <a:r>
              <a:rPr lang="en-US" sz="1000"/>
              <a:t>Create a new workbook.</a:t>
            </a:r>
          </a:p>
        </p:txBody>
      </p:sp>
      <p:sp>
        <p:nvSpPr>
          <p:cNvPr id="30" name="TextBox 29">
            <a:extLst>
              <a:ext uri="{FF2B5EF4-FFF2-40B4-BE49-F238E27FC236}">
                <a16:creationId xmlns:a16="http://schemas.microsoft.com/office/drawing/2014/main" id="{3596B159-D163-75C5-E879-A00BC9930730}"/>
              </a:ext>
            </a:extLst>
          </p:cNvPr>
          <p:cNvSpPr txBox="1"/>
          <p:nvPr/>
        </p:nvSpPr>
        <p:spPr>
          <a:xfrm>
            <a:off x="8990690" y="3532850"/>
            <a:ext cx="1206517" cy="707886"/>
          </a:xfrm>
          <a:prstGeom prst="rect">
            <a:avLst/>
          </a:prstGeom>
          <a:solidFill>
            <a:schemeClr val="bg2"/>
          </a:solidFill>
          <a:ln>
            <a:solidFill>
              <a:schemeClr val="tx1">
                <a:lumMod val="65000"/>
                <a:lumOff val="35000"/>
              </a:schemeClr>
            </a:solidFill>
          </a:ln>
        </p:spPr>
        <p:txBody>
          <a:bodyPr wrap="square" rtlCol="0">
            <a:spAutoFit/>
          </a:bodyPr>
          <a:lstStyle/>
          <a:p>
            <a:r>
              <a:rPr lang="en-US" sz="1000"/>
              <a:t>Open a workbook template; use it as–is or edit it to suit your needs.</a:t>
            </a:r>
          </a:p>
        </p:txBody>
      </p:sp>
    </p:spTree>
    <p:extLst>
      <p:ext uri="{BB962C8B-B14F-4D97-AF65-F5344CB8AC3E}">
        <p14:creationId xmlns:p14="http://schemas.microsoft.com/office/powerpoint/2010/main" val="2687263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58C1BCA-247F-4480-B78C-924FEBA5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6C584-BA21-204E-9615-C792EECE6A25}"/>
              </a:ext>
            </a:extLst>
          </p:cNvPr>
          <p:cNvSpPr>
            <a:spLocks noGrp="1"/>
          </p:cNvSpPr>
          <p:nvPr>
            <p:ph type="title"/>
          </p:nvPr>
        </p:nvSpPr>
        <p:spPr>
          <a:xfrm>
            <a:off x="7534655" y="993913"/>
            <a:ext cx="4013877" cy="4021637"/>
          </a:xfrm>
        </p:spPr>
        <p:txBody>
          <a:bodyPr vert="horz" lIns="91440" tIns="45720" rIns="91440" bIns="45720" rtlCol="0" anchor="b">
            <a:normAutofit/>
          </a:bodyPr>
          <a:lstStyle/>
          <a:p>
            <a:r>
              <a:rPr lang="en-US" sz="8000" kern="1200">
                <a:solidFill>
                  <a:schemeClr val="tx1"/>
                </a:solidFill>
                <a:latin typeface="+mj-lt"/>
                <a:ea typeface="+mj-ea"/>
                <a:cs typeface="+mj-cs"/>
              </a:rPr>
              <a:t>Business Cases</a:t>
            </a:r>
            <a:br>
              <a:rPr lang="en-US" sz="8000" kern="1200">
                <a:solidFill>
                  <a:schemeClr val="tx1"/>
                </a:solidFill>
                <a:latin typeface="+mj-lt"/>
                <a:ea typeface="+mj-ea"/>
                <a:cs typeface="+mj-cs"/>
              </a:rPr>
            </a:br>
            <a:endParaRPr lang="en-US" sz="8000" kern="1200">
              <a:solidFill>
                <a:schemeClr val="tx1"/>
              </a:solidFill>
              <a:latin typeface="+mj-lt"/>
              <a:ea typeface="+mj-ea"/>
              <a:cs typeface="+mj-cs"/>
            </a:endParaRPr>
          </a:p>
        </p:txBody>
      </p:sp>
      <p:sp>
        <p:nvSpPr>
          <p:cNvPr id="27" name="Freeform: Shape 26">
            <a:extLst>
              <a:ext uri="{FF2B5EF4-FFF2-40B4-BE49-F238E27FC236}">
                <a16:creationId xmlns:a16="http://schemas.microsoft.com/office/drawing/2014/main" id="{B8E37057-BDB6-4452-836A-27973D54F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71106" cy="4631426"/>
          </a:xfrm>
          <a:custGeom>
            <a:avLst/>
            <a:gdLst>
              <a:gd name="connsiteX0" fmla="*/ 0 w 5471106"/>
              <a:gd name="connsiteY0" fmla="*/ 3301451 h 4631426"/>
              <a:gd name="connsiteX1" fmla="*/ 125703 w 5471106"/>
              <a:gd name="connsiteY1" fmla="*/ 3469551 h 4631426"/>
              <a:gd name="connsiteX2" fmla="*/ 584138 w 5471106"/>
              <a:gd name="connsiteY2" fmla="*/ 3917166 h 4631426"/>
              <a:gd name="connsiteX3" fmla="*/ 716463 w 5471106"/>
              <a:gd name="connsiteY3" fmla="*/ 4010064 h 4631426"/>
              <a:gd name="connsiteX4" fmla="*/ 705202 w 5471106"/>
              <a:gd name="connsiteY4" fmla="*/ 4016176 h 4631426"/>
              <a:gd name="connsiteX5" fmla="*/ 671370 w 5471106"/>
              <a:gd name="connsiteY5" fmla="*/ 4044091 h 4631426"/>
              <a:gd name="connsiteX6" fmla="*/ 656526 w 5471106"/>
              <a:gd name="connsiteY6" fmla="*/ 4066106 h 4631426"/>
              <a:gd name="connsiteX7" fmla="*/ 534490 w 5471106"/>
              <a:gd name="connsiteY7" fmla="*/ 3980431 h 4631426"/>
              <a:gd name="connsiteX8" fmla="*/ 63650 w 5471106"/>
              <a:gd name="connsiteY8" fmla="*/ 3520703 h 4631426"/>
              <a:gd name="connsiteX9" fmla="*/ 0 w 5471106"/>
              <a:gd name="connsiteY9" fmla="*/ 3435586 h 4631426"/>
              <a:gd name="connsiteX10" fmla="*/ 4933182 w 5471106"/>
              <a:gd name="connsiteY10" fmla="*/ 0 h 4631426"/>
              <a:gd name="connsiteX11" fmla="*/ 5027180 w 5471106"/>
              <a:gd name="connsiteY11" fmla="*/ 0 h 4631426"/>
              <a:gd name="connsiteX12" fmla="*/ 5102720 w 5471106"/>
              <a:gd name="connsiteY12" fmla="*/ 124342 h 4631426"/>
              <a:gd name="connsiteX13" fmla="*/ 5471106 w 5471106"/>
              <a:gd name="connsiteY13" fmla="*/ 1579210 h 4631426"/>
              <a:gd name="connsiteX14" fmla="*/ 2418889 w 5471106"/>
              <a:gd name="connsiteY14" fmla="*/ 4631426 h 4631426"/>
              <a:gd name="connsiteX15" fmla="*/ 1095627 w 5471106"/>
              <a:gd name="connsiteY15" fmla="*/ 4330445 h 4631426"/>
              <a:gd name="connsiteX16" fmla="*/ 1039194 w 5471106"/>
              <a:gd name="connsiteY16" fmla="*/ 4301325 h 4631426"/>
              <a:gd name="connsiteX17" fmla="*/ 1043650 w 5471106"/>
              <a:gd name="connsiteY17" fmla="*/ 4294717 h 4631426"/>
              <a:gd name="connsiteX18" fmla="*/ 1056970 w 5471106"/>
              <a:gd name="connsiteY18" fmla="*/ 4251806 h 4631426"/>
              <a:gd name="connsiteX19" fmla="*/ 1060016 w 5471106"/>
              <a:gd name="connsiteY19" fmla="*/ 4221593 h 4631426"/>
              <a:gd name="connsiteX20" fmla="*/ 1130491 w 5471106"/>
              <a:gd name="connsiteY20" fmla="*/ 4257958 h 4631426"/>
              <a:gd name="connsiteX21" fmla="*/ 2418889 w 5471106"/>
              <a:gd name="connsiteY21" fmla="*/ 4551009 h 4631426"/>
              <a:gd name="connsiteX22" fmla="*/ 5390689 w 5471106"/>
              <a:gd name="connsiteY22" fmla="*/ 1579210 h 4631426"/>
              <a:gd name="connsiteX23" fmla="*/ 5032009 w 5471106"/>
              <a:gd name="connsiteY23" fmla="*/ 162673 h 463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1106" h="4631426">
                <a:moveTo>
                  <a:pt x="0" y="3301451"/>
                </a:moveTo>
                <a:lnTo>
                  <a:pt x="125703" y="3469551"/>
                </a:lnTo>
                <a:cubicBezTo>
                  <a:pt x="261971" y="3634670"/>
                  <a:pt x="415728" y="3784820"/>
                  <a:pt x="584138" y="3917166"/>
                </a:cubicBezTo>
                <a:lnTo>
                  <a:pt x="716463" y="4010064"/>
                </a:lnTo>
                <a:lnTo>
                  <a:pt x="705202" y="4016176"/>
                </a:lnTo>
                <a:cubicBezTo>
                  <a:pt x="693040" y="4024393"/>
                  <a:pt x="681712" y="4033748"/>
                  <a:pt x="671370" y="4044091"/>
                </a:cubicBezTo>
                <a:lnTo>
                  <a:pt x="656526" y="4066106"/>
                </a:lnTo>
                <a:lnTo>
                  <a:pt x="534490" y="3980431"/>
                </a:lnTo>
                <a:cubicBezTo>
                  <a:pt x="361523" y="3844503"/>
                  <a:pt x="203605" y="3690290"/>
                  <a:pt x="63650" y="3520703"/>
                </a:cubicBezTo>
                <a:lnTo>
                  <a:pt x="0" y="3435586"/>
                </a:lnTo>
                <a:close/>
                <a:moveTo>
                  <a:pt x="4933182" y="0"/>
                </a:moveTo>
                <a:lnTo>
                  <a:pt x="5027180" y="0"/>
                </a:lnTo>
                <a:lnTo>
                  <a:pt x="5102720" y="124342"/>
                </a:lnTo>
                <a:cubicBezTo>
                  <a:pt x="5337656" y="556821"/>
                  <a:pt x="5471106" y="1052431"/>
                  <a:pt x="5471106" y="1579210"/>
                </a:cubicBezTo>
                <a:cubicBezTo>
                  <a:pt x="5471106" y="3264903"/>
                  <a:pt x="4104582" y="4631426"/>
                  <a:pt x="2418889" y="4631426"/>
                </a:cubicBezTo>
                <a:cubicBezTo>
                  <a:pt x="1944788" y="4631426"/>
                  <a:pt x="1495934" y="4523332"/>
                  <a:pt x="1095627" y="4330445"/>
                </a:cubicBezTo>
                <a:lnTo>
                  <a:pt x="1039194" y="4301325"/>
                </a:lnTo>
                <a:lnTo>
                  <a:pt x="1043650" y="4294717"/>
                </a:lnTo>
                <a:cubicBezTo>
                  <a:pt x="1049433" y="4281042"/>
                  <a:pt x="1053925" y="4266687"/>
                  <a:pt x="1056970" y="4251806"/>
                </a:cubicBezTo>
                <a:lnTo>
                  <a:pt x="1060016" y="4221593"/>
                </a:lnTo>
                <a:lnTo>
                  <a:pt x="1130491" y="4257958"/>
                </a:lnTo>
                <a:cubicBezTo>
                  <a:pt x="1520251" y="4445763"/>
                  <a:pt x="1957279" y="4551009"/>
                  <a:pt x="2418889" y="4551009"/>
                </a:cubicBezTo>
                <a:cubicBezTo>
                  <a:pt x="4060169" y="4551009"/>
                  <a:pt x="5390689" y="3220490"/>
                  <a:pt x="5390689" y="1579210"/>
                </a:cubicBezTo>
                <a:cubicBezTo>
                  <a:pt x="5390689" y="1066310"/>
                  <a:pt x="5260755" y="583758"/>
                  <a:pt x="5032009" y="162673"/>
                </a:cubicBezTo>
                <a:close/>
              </a:path>
            </a:pathLst>
          </a:cu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11A3A707-72D6-4BAB-8187-F8204F4ED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8530" y="1774620"/>
            <a:ext cx="3780042" cy="3780042"/>
          </a:xfrm>
          <a:custGeom>
            <a:avLst/>
            <a:gdLst>
              <a:gd name="connsiteX0" fmla="*/ 2054781 w 4109561"/>
              <a:gd name="connsiteY0" fmla="*/ 0 h 4109561"/>
              <a:gd name="connsiteX1" fmla="*/ 4109561 w 4109561"/>
              <a:gd name="connsiteY1" fmla="*/ 2054781 h 4109561"/>
              <a:gd name="connsiteX2" fmla="*/ 2054781 w 4109561"/>
              <a:gd name="connsiteY2" fmla="*/ 4109561 h 4109561"/>
              <a:gd name="connsiteX3" fmla="*/ 0 w 4109561"/>
              <a:gd name="connsiteY3" fmla="*/ 2054781 h 4109561"/>
              <a:gd name="connsiteX4" fmla="*/ 2054781 w 4109561"/>
              <a:gd name="connsiteY4" fmla="*/ 0 h 4109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561" h="4109561">
                <a:moveTo>
                  <a:pt x="2054781" y="0"/>
                </a:moveTo>
                <a:cubicBezTo>
                  <a:pt x="3189605" y="0"/>
                  <a:pt x="4109561" y="919957"/>
                  <a:pt x="4109561" y="2054781"/>
                </a:cubicBezTo>
                <a:cubicBezTo>
                  <a:pt x="4109561" y="3189605"/>
                  <a:pt x="3189605" y="4109561"/>
                  <a:pt x="2054781" y="4109561"/>
                </a:cubicBezTo>
                <a:cubicBezTo>
                  <a:pt x="919957" y="4109561"/>
                  <a:pt x="0" y="3189605"/>
                  <a:pt x="0" y="2054781"/>
                </a:cubicBezTo>
                <a:cubicBezTo>
                  <a:pt x="0" y="919957"/>
                  <a:pt x="919957" y="0"/>
                  <a:pt x="2054781" y="0"/>
                </a:cubicBezTo>
                <a:close/>
              </a:path>
            </a:pathLst>
          </a:custGeom>
          <a:solidFill>
            <a:schemeClr val="bg1">
              <a:alpha val="25000"/>
            </a:schemeClr>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a:extLst>
              <a:ext uri="{FF2B5EF4-FFF2-40B4-BE49-F238E27FC236}">
                <a16:creationId xmlns:a16="http://schemas.microsoft.com/office/drawing/2014/main" id="{C983411D-901F-4574-9926-33415AA92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3450" y="1713004"/>
            <a:ext cx="365760" cy="36576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6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20402-2AE6-6643-9339-4D98E6ABF657}"/>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4000" b="0" i="0" kern="1200">
                <a:effectLst/>
                <a:latin typeface="+mj-lt"/>
                <a:ea typeface="+mj-ea"/>
                <a:cs typeface="+mj-cs"/>
              </a:rPr>
              <a:t>Business Use Cases</a:t>
            </a:r>
            <a:endParaRPr lang="en-US" sz="4000" kern="1200">
              <a:latin typeface="+mj-lt"/>
              <a:ea typeface="+mj-ea"/>
              <a:cs typeface="+mj-cs"/>
            </a:endParaRPr>
          </a:p>
        </p:txBody>
      </p:sp>
      <p:sp>
        <p:nvSpPr>
          <p:cNvPr id="20" name="Content Placeholder 3">
            <a:extLst>
              <a:ext uri="{FF2B5EF4-FFF2-40B4-BE49-F238E27FC236}">
                <a16:creationId xmlns:a16="http://schemas.microsoft.com/office/drawing/2014/main" id="{3D245463-BE5E-794E-A453-2D6B879FD490}"/>
              </a:ext>
            </a:extLst>
          </p:cNvPr>
          <p:cNvSpPr>
            <a:spLocks noGrp="1"/>
          </p:cNvSpPr>
          <p:nvPr>
            <p:ph idx="1"/>
          </p:nvPr>
        </p:nvSpPr>
        <p:spPr>
          <a:xfrm>
            <a:off x="1115568" y="1919235"/>
            <a:ext cx="10168128" cy="3695020"/>
          </a:xfrm>
        </p:spPr>
        <p:txBody>
          <a:bodyPr vert="horz" lIns="91440" tIns="45720" rIns="91440" bIns="45720" rtlCol="0" anchor="t">
            <a:normAutofit/>
          </a:bodyPr>
          <a:lstStyle/>
          <a:p>
            <a:pPr marL="285750" indent="-228600" fontAlgn="base">
              <a:buFont typeface="Arial" panose="020B0604020202020204" pitchFamily="34" charset="0"/>
              <a:buChar char="•"/>
            </a:pPr>
            <a:r>
              <a:rPr lang="en-US" sz="2200" b="0" i="0" u="none" strike="noStrike" dirty="0">
                <a:effectLst/>
              </a:rPr>
              <a:t>Monitor changes in app permissions and role changes</a:t>
            </a:r>
          </a:p>
          <a:p>
            <a:pPr marL="285750" indent="-228600" fontAlgn="base">
              <a:buFont typeface="Arial" panose="020B0604020202020204" pitchFamily="34" charset="0"/>
              <a:buChar char="•"/>
            </a:pPr>
            <a:r>
              <a:rPr lang="en-US" sz="2200" dirty="0"/>
              <a:t>Alert on modified federation settings</a:t>
            </a:r>
            <a:endParaRPr lang="en-US" sz="2200" b="0" i="0" u="none" strike="noStrike" dirty="0">
              <a:effectLst/>
            </a:endParaRPr>
          </a:p>
          <a:p>
            <a:pPr marL="285750" fontAlgn="base"/>
            <a:r>
              <a:rPr lang="en-US" sz="2200" b="0" i="0" dirty="0">
                <a:effectLst/>
              </a:rPr>
              <a:t>Identify high risk events and users in your environment</a:t>
            </a:r>
            <a:endParaRPr lang="en-US" sz="2200" b="0" i="0" u="none" strike="noStrike" dirty="0">
              <a:effectLst/>
            </a:endParaRPr>
          </a:p>
          <a:p>
            <a:pPr marL="285750" indent="-228600" fontAlgn="base">
              <a:buFont typeface="Arial" panose="020B0604020202020204" pitchFamily="34" charset="0"/>
              <a:buChar char="•"/>
            </a:pPr>
            <a:r>
              <a:rPr lang="en-US" sz="2200" dirty="0"/>
              <a:t>Detect</a:t>
            </a:r>
            <a:r>
              <a:rPr lang="en-US" sz="2200" b="0" i="0" u="none" strike="noStrike" dirty="0">
                <a:effectLst/>
              </a:rPr>
              <a:t> suspicious </a:t>
            </a:r>
            <a:r>
              <a:rPr lang="en-US" sz="2200" dirty="0"/>
              <a:t>cross-tenant activity</a:t>
            </a:r>
          </a:p>
          <a:p>
            <a:pPr marL="285750" fontAlgn="base"/>
            <a:r>
              <a:rPr lang="en-US" sz="2200" dirty="0">
                <a:cs typeface="Calibri"/>
              </a:rPr>
              <a:t>Discover gaps in security posture </a:t>
            </a:r>
          </a:p>
          <a:p>
            <a:pPr marL="285750" fontAlgn="base"/>
            <a:r>
              <a:rPr lang="en-US" sz="2200" b="0" i="0" u="none" strike="noStrike" dirty="0">
                <a:effectLst/>
              </a:rPr>
              <a:t>Uncover sign-ins using legacy authentication</a:t>
            </a:r>
          </a:p>
          <a:p>
            <a:pPr marL="285750" indent="-228600" fontAlgn="base">
              <a:buFont typeface="Arial" panose="020B0604020202020204" pitchFamily="34" charset="0"/>
              <a:buChar char="•"/>
            </a:pPr>
            <a:endParaRPr lang="en-US" sz="2200" b="0" i="0" dirty="0">
              <a:effectLst/>
              <a:cs typeface="Calibri"/>
            </a:endParaRPr>
          </a:p>
          <a:p>
            <a:pPr marL="285750" indent="-228600" fontAlgn="base">
              <a:buFont typeface="Arial" panose="020B0604020202020204" pitchFamily="34" charset="0"/>
              <a:buChar char="•"/>
            </a:pPr>
            <a:endParaRPr lang="en-US" sz="2200" b="0" i="0" u="none" strike="noStrike" dirty="0">
              <a:effectLst/>
              <a:cs typeface="Calibri"/>
            </a:endParaRPr>
          </a:p>
          <a:p>
            <a:pPr marL="57150" indent="0" fontAlgn="base">
              <a:buNone/>
            </a:pPr>
            <a:endParaRPr lang="en-US" sz="2200" b="0" i="0" u="none" strike="noStrike" dirty="0">
              <a:effectLst/>
            </a:endParaRPr>
          </a:p>
          <a:p>
            <a:pPr marL="285750" indent="-228600" fontAlgn="base">
              <a:buFont typeface="Arial" panose="020B0604020202020204" pitchFamily="34" charset="0"/>
              <a:buChar char="•"/>
            </a:pPr>
            <a:endParaRPr lang="en-US" sz="2200" b="0" i="0" dirty="0">
              <a:effectLst/>
            </a:endParaRPr>
          </a:p>
        </p:txBody>
      </p:sp>
    </p:spTree>
    <p:extLst>
      <p:ext uri="{BB962C8B-B14F-4D97-AF65-F5344CB8AC3E}">
        <p14:creationId xmlns:p14="http://schemas.microsoft.com/office/powerpoint/2010/main" val="128952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0EED-402B-81F9-2755-929D67D50DE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D1629B9-1101-D247-5DCA-4C88C397AB15}"/>
              </a:ext>
            </a:extLst>
          </p:cNvPr>
          <p:cNvPicPr>
            <a:picLocks noChangeAspect="1"/>
          </p:cNvPicPr>
          <p:nvPr/>
        </p:nvPicPr>
        <p:blipFill>
          <a:blip r:embed="rId3"/>
          <a:stretch>
            <a:fillRect/>
          </a:stretch>
        </p:blipFill>
        <p:spPr>
          <a:xfrm>
            <a:off x="432301" y="0"/>
            <a:ext cx="11327397" cy="6858000"/>
          </a:xfrm>
          <a:prstGeom prst="rect">
            <a:avLst/>
          </a:prstGeom>
        </p:spPr>
      </p:pic>
      <p:sp>
        <p:nvSpPr>
          <p:cNvPr id="4" name="Oval 3">
            <a:extLst>
              <a:ext uri="{FF2B5EF4-FFF2-40B4-BE49-F238E27FC236}">
                <a16:creationId xmlns:a16="http://schemas.microsoft.com/office/drawing/2014/main" id="{7B192F6C-5600-3F23-86C9-2BD8D787C1B5}"/>
              </a:ext>
            </a:extLst>
          </p:cNvPr>
          <p:cNvSpPr/>
          <p:nvPr/>
        </p:nvSpPr>
        <p:spPr>
          <a:xfrm>
            <a:off x="9887579" y="1919234"/>
            <a:ext cx="2011680" cy="20116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Security Operations Report</a:t>
            </a:r>
          </a:p>
        </p:txBody>
      </p:sp>
    </p:spTree>
    <p:extLst>
      <p:ext uri="{BB962C8B-B14F-4D97-AF65-F5344CB8AC3E}">
        <p14:creationId xmlns:p14="http://schemas.microsoft.com/office/powerpoint/2010/main" val="115738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6D833F-E123-F310-70E4-90DDA542A3AD}"/>
              </a:ext>
            </a:extLst>
          </p:cNvPr>
          <p:cNvPicPr>
            <a:picLocks noChangeAspect="1"/>
          </p:cNvPicPr>
          <p:nvPr/>
        </p:nvPicPr>
        <p:blipFill>
          <a:blip r:embed="rId3"/>
          <a:stretch>
            <a:fillRect/>
          </a:stretch>
        </p:blipFill>
        <p:spPr>
          <a:xfrm>
            <a:off x="0" y="992799"/>
            <a:ext cx="12192000" cy="5415011"/>
          </a:xfrm>
          <a:prstGeom prst="rect">
            <a:avLst/>
          </a:prstGeom>
        </p:spPr>
      </p:pic>
      <p:sp>
        <p:nvSpPr>
          <p:cNvPr id="6" name="Oval 5">
            <a:extLst>
              <a:ext uri="{FF2B5EF4-FFF2-40B4-BE49-F238E27FC236}">
                <a16:creationId xmlns:a16="http://schemas.microsoft.com/office/drawing/2014/main" id="{DCF829A9-ACD0-97F4-3A54-0651ECC607D8}"/>
              </a:ext>
            </a:extLst>
          </p:cNvPr>
          <p:cNvSpPr/>
          <p:nvPr/>
        </p:nvSpPr>
        <p:spPr>
          <a:xfrm>
            <a:off x="9887579" y="1919234"/>
            <a:ext cx="2011680" cy="20116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Security Operations Report</a:t>
            </a:r>
          </a:p>
        </p:txBody>
      </p:sp>
    </p:spTree>
    <p:extLst>
      <p:ext uri="{BB962C8B-B14F-4D97-AF65-F5344CB8AC3E}">
        <p14:creationId xmlns:p14="http://schemas.microsoft.com/office/powerpoint/2010/main" val="288037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534D22-BB7A-F76A-7C4B-15CAEF522326}"/>
              </a:ext>
            </a:extLst>
          </p:cNvPr>
          <p:cNvPicPr>
            <a:picLocks noChangeAspect="1"/>
          </p:cNvPicPr>
          <p:nvPr/>
        </p:nvPicPr>
        <p:blipFill>
          <a:blip r:embed="rId3"/>
          <a:stretch>
            <a:fillRect/>
          </a:stretch>
        </p:blipFill>
        <p:spPr>
          <a:xfrm>
            <a:off x="263225" y="1765038"/>
            <a:ext cx="11665550" cy="5092962"/>
          </a:xfrm>
          <a:prstGeom prst="rect">
            <a:avLst/>
          </a:prstGeom>
        </p:spPr>
      </p:pic>
      <p:sp>
        <p:nvSpPr>
          <p:cNvPr id="5" name="Oval 4">
            <a:extLst>
              <a:ext uri="{FF2B5EF4-FFF2-40B4-BE49-F238E27FC236}">
                <a16:creationId xmlns:a16="http://schemas.microsoft.com/office/drawing/2014/main" id="{17258B0E-2403-16E8-AA54-CDC8BF446AF8}"/>
              </a:ext>
            </a:extLst>
          </p:cNvPr>
          <p:cNvSpPr/>
          <p:nvPr/>
        </p:nvSpPr>
        <p:spPr>
          <a:xfrm>
            <a:off x="7998489" y="940068"/>
            <a:ext cx="2011680" cy="20116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Security Operations Report</a:t>
            </a:r>
          </a:p>
        </p:txBody>
      </p:sp>
    </p:spTree>
    <p:extLst>
      <p:ext uri="{BB962C8B-B14F-4D97-AF65-F5344CB8AC3E}">
        <p14:creationId xmlns:p14="http://schemas.microsoft.com/office/powerpoint/2010/main" val="2394283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4CFCE61-1D62-B24C-26C6-BD047A328A88}"/>
              </a:ext>
            </a:extLst>
          </p:cNvPr>
          <p:cNvPicPr>
            <a:picLocks noChangeAspect="1"/>
          </p:cNvPicPr>
          <p:nvPr/>
        </p:nvPicPr>
        <p:blipFill>
          <a:blip r:embed="rId3"/>
          <a:stretch>
            <a:fillRect/>
          </a:stretch>
        </p:blipFill>
        <p:spPr>
          <a:xfrm>
            <a:off x="6045" y="1155262"/>
            <a:ext cx="12179926" cy="5835950"/>
          </a:xfrm>
          <a:prstGeom prst="rect">
            <a:avLst/>
          </a:prstGeom>
        </p:spPr>
      </p:pic>
      <p:sp>
        <p:nvSpPr>
          <p:cNvPr id="5" name="Oval 4">
            <a:extLst>
              <a:ext uri="{FF2B5EF4-FFF2-40B4-BE49-F238E27FC236}">
                <a16:creationId xmlns:a16="http://schemas.microsoft.com/office/drawing/2014/main" id="{C872C541-EB48-81B0-480D-F958E39BCE92}"/>
              </a:ext>
            </a:extLst>
          </p:cNvPr>
          <p:cNvSpPr/>
          <p:nvPr/>
        </p:nvSpPr>
        <p:spPr>
          <a:xfrm>
            <a:off x="5689600" y="4396509"/>
            <a:ext cx="92364" cy="7389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D6AD10-52AD-8FAE-D28B-D853A8293D3C}"/>
              </a:ext>
            </a:extLst>
          </p:cNvPr>
          <p:cNvPicPr>
            <a:picLocks noChangeAspect="1"/>
          </p:cNvPicPr>
          <p:nvPr/>
        </p:nvPicPr>
        <p:blipFill>
          <a:blip r:embed="rId4"/>
          <a:stretch>
            <a:fillRect/>
          </a:stretch>
        </p:blipFill>
        <p:spPr>
          <a:xfrm>
            <a:off x="6786215" y="4083460"/>
            <a:ext cx="137460" cy="113202"/>
          </a:xfrm>
          <a:prstGeom prst="rect">
            <a:avLst/>
          </a:prstGeom>
        </p:spPr>
      </p:pic>
      <p:sp>
        <p:nvSpPr>
          <p:cNvPr id="6" name="Oval 5">
            <a:extLst>
              <a:ext uri="{FF2B5EF4-FFF2-40B4-BE49-F238E27FC236}">
                <a16:creationId xmlns:a16="http://schemas.microsoft.com/office/drawing/2014/main" id="{354C1E25-FF11-CB58-B1F6-CA351D1A41F1}"/>
              </a:ext>
            </a:extLst>
          </p:cNvPr>
          <p:cNvSpPr/>
          <p:nvPr/>
        </p:nvSpPr>
        <p:spPr>
          <a:xfrm>
            <a:off x="8693046" y="3316096"/>
            <a:ext cx="1828800" cy="18288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Risk Event Analysis </a:t>
            </a:r>
          </a:p>
        </p:txBody>
      </p:sp>
    </p:spTree>
    <p:extLst>
      <p:ext uri="{BB962C8B-B14F-4D97-AF65-F5344CB8AC3E}">
        <p14:creationId xmlns:p14="http://schemas.microsoft.com/office/powerpoint/2010/main" val="3712482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ED3D-7D66-F341-494A-262DD23B8D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0F4C5B-38A1-2E76-0583-A4DE0F28E03E}"/>
              </a:ext>
            </a:extLst>
          </p:cNvPr>
          <p:cNvSpPr>
            <a:spLocks noGrp="1"/>
          </p:cNvSpPr>
          <p:nvPr>
            <p:ph sz="half" idx="1"/>
          </p:nvPr>
        </p:nvSpPr>
        <p:spPr/>
        <p:txBody>
          <a:bodyPr/>
          <a:lstStyle/>
          <a:p>
            <a:endParaRPr lang="en-US"/>
          </a:p>
        </p:txBody>
      </p:sp>
      <p:sp>
        <p:nvSpPr>
          <p:cNvPr id="4" name="Table Placeholder 3">
            <a:extLst>
              <a:ext uri="{FF2B5EF4-FFF2-40B4-BE49-F238E27FC236}">
                <a16:creationId xmlns:a16="http://schemas.microsoft.com/office/drawing/2014/main" id="{4FB19E63-FAFA-B168-C415-6A1810FF70F0}"/>
              </a:ext>
            </a:extLst>
          </p:cNvPr>
          <p:cNvSpPr>
            <a:spLocks noGrp="1"/>
          </p:cNvSpPr>
          <p:nvPr>
            <p:ph type="tbl" sz="quarter" idx="10"/>
          </p:nvPr>
        </p:nvSpPr>
        <p:spPr/>
      </p:sp>
      <p:sp>
        <p:nvSpPr>
          <p:cNvPr id="5" name="Rectangle: Rounded Corners 4">
            <a:extLst>
              <a:ext uri="{FF2B5EF4-FFF2-40B4-BE49-F238E27FC236}">
                <a16:creationId xmlns:a16="http://schemas.microsoft.com/office/drawing/2014/main" id="{B25942CA-16F4-BBE4-DE9B-9FBEA9C23F97}"/>
              </a:ext>
            </a:extLst>
          </p:cNvPr>
          <p:cNvSpPr/>
          <p:nvPr/>
        </p:nvSpPr>
        <p:spPr>
          <a:xfrm>
            <a:off x="8686796" y="1823990"/>
            <a:ext cx="1103247" cy="2089189"/>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28D3D5-6187-7566-6F30-4314114067BC}"/>
              </a:ext>
            </a:extLst>
          </p:cNvPr>
          <p:cNvPicPr>
            <a:picLocks noChangeAspect="1"/>
          </p:cNvPicPr>
          <p:nvPr/>
        </p:nvPicPr>
        <p:blipFill>
          <a:blip r:embed="rId3"/>
          <a:stretch>
            <a:fillRect/>
          </a:stretch>
        </p:blipFill>
        <p:spPr>
          <a:xfrm>
            <a:off x="435106" y="0"/>
            <a:ext cx="11398306" cy="6858000"/>
          </a:xfrm>
          <a:prstGeom prst="rect">
            <a:avLst/>
          </a:prstGeom>
        </p:spPr>
      </p:pic>
      <p:sp>
        <p:nvSpPr>
          <p:cNvPr id="10" name="Rectangle: Rounded Corners 9">
            <a:extLst>
              <a:ext uri="{FF2B5EF4-FFF2-40B4-BE49-F238E27FC236}">
                <a16:creationId xmlns:a16="http://schemas.microsoft.com/office/drawing/2014/main" id="{CA9D797C-4E3D-DAB1-D368-018CB8C5070D}"/>
              </a:ext>
            </a:extLst>
          </p:cNvPr>
          <p:cNvSpPr/>
          <p:nvPr/>
        </p:nvSpPr>
        <p:spPr>
          <a:xfrm>
            <a:off x="9509760" y="758655"/>
            <a:ext cx="1103247" cy="2670345"/>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96F49E2-6792-E7CC-CD3D-675EE3B56B3F}"/>
              </a:ext>
            </a:extLst>
          </p:cNvPr>
          <p:cNvSpPr/>
          <p:nvPr/>
        </p:nvSpPr>
        <p:spPr>
          <a:xfrm>
            <a:off x="7089290" y="4229138"/>
            <a:ext cx="2151530" cy="2628861"/>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661AA9E-5110-3B10-7922-DDE9FEAE95AA}"/>
              </a:ext>
            </a:extLst>
          </p:cNvPr>
          <p:cNvSpPr/>
          <p:nvPr/>
        </p:nvSpPr>
        <p:spPr>
          <a:xfrm>
            <a:off x="10308810" y="2624052"/>
            <a:ext cx="1828800" cy="18288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Risk Event Analysis </a:t>
            </a:r>
          </a:p>
        </p:txBody>
      </p:sp>
    </p:spTree>
    <p:extLst>
      <p:ext uri="{BB962C8B-B14F-4D97-AF65-F5344CB8AC3E}">
        <p14:creationId xmlns:p14="http://schemas.microsoft.com/office/powerpoint/2010/main" val="121896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106B7D-06C1-B453-D96C-4B5BF842F864}"/>
              </a:ext>
            </a:extLst>
          </p:cNvPr>
          <p:cNvPicPr>
            <a:picLocks noChangeAspect="1"/>
          </p:cNvPicPr>
          <p:nvPr/>
        </p:nvPicPr>
        <p:blipFill>
          <a:blip r:embed="rId3"/>
          <a:stretch>
            <a:fillRect/>
          </a:stretch>
        </p:blipFill>
        <p:spPr>
          <a:xfrm>
            <a:off x="0" y="1105343"/>
            <a:ext cx="12192000" cy="5895199"/>
          </a:xfrm>
          <a:prstGeom prst="rect">
            <a:avLst/>
          </a:prstGeom>
        </p:spPr>
      </p:pic>
      <p:sp>
        <p:nvSpPr>
          <p:cNvPr id="3" name="Oval 2">
            <a:extLst>
              <a:ext uri="{FF2B5EF4-FFF2-40B4-BE49-F238E27FC236}">
                <a16:creationId xmlns:a16="http://schemas.microsoft.com/office/drawing/2014/main" id="{888B3F3C-7D36-32E5-1336-53E74898E7EE}"/>
              </a:ext>
            </a:extLst>
          </p:cNvPr>
          <p:cNvSpPr/>
          <p:nvPr/>
        </p:nvSpPr>
        <p:spPr>
          <a:xfrm>
            <a:off x="9887579" y="1919234"/>
            <a:ext cx="2011680" cy="20116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Cross Tenant Activity Tracking</a:t>
            </a:r>
          </a:p>
        </p:txBody>
      </p:sp>
    </p:spTree>
    <p:extLst>
      <p:ext uri="{BB962C8B-B14F-4D97-AF65-F5344CB8AC3E}">
        <p14:creationId xmlns:p14="http://schemas.microsoft.com/office/powerpoint/2010/main" val="853017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CA1-1DD7-6804-720F-86FA72F05918}"/>
              </a:ext>
            </a:extLst>
          </p:cNvPr>
          <p:cNvSpPr>
            <a:spLocks noGrp="1"/>
          </p:cNvSpPr>
          <p:nvPr>
            <p:ph type="title"/>
          </p:nvPr>
        </p:nvSpPr>
        <p:spPr>
          <a:xfrm>
            <a:off x="838200" y="593331"/>
            <a:ext cx="10515600" cy="571214"/>
          </a:xfrm>
        </p:spPr>
        <p:txBody>
          <a:bodyPr/>
          <a:lstStyle/>
          <a:p>
            <a:r>
              <a:rPr lang="en-US"/>
              <a:t>Gap Analyzer</a:t>
            </a:r>
          </a:p>
        </p:txBody>
      </p:sp>
      <p:pic>
        <p:nvPicPr>
          <p:cNvPr id="6" name="Picture 5">
            <a:extLst>
              <a:ext uri="{FF2B5EF4-FFF2-40B4-BE49-F238E27FC236}">
                <a16:creationId xmlns:a16="http://schemas.microsoft.com/office/drawing/2014/main" id="{F975E95C-FB51-CAE6-C49E-9BBFEC4CFF60}"/>
              </a:ext>
            </a:extLst>
          </p:cNvPr>
          <p:cNvPicPr>
            <a:picLocks noChangeAspect="1"/>
          </p:cNvPicPr>
          <p:nvPr/>
        </p:nvPicPr>
        <p:blipFill>
          <a:blip r:embed="rId3"/>
          <a:stretch>
            <a:fillRect/>
          </a:stretch>
        </p:blipFill>
        <p:spPr>
          <a:xfrm>
            <a:off x="297065" y="602489"/>
            <a:ext cx="6577976" cy="5662180"/>
          </a:xfrm>
          <a:prstGeom prst="rect">
            <a:avLst/>
          </a:prstGeom>
        </p:spPr>
      </p:pic>
      <p:pic>
        <p:nvPicPr>
          <p:cNvPr id="3" name="Picture 2">
            <a:extLst>
              <a:ext uri="{FF2B5EF4-FFF2-40B4-BE49-F238E27FC236}">
                <a16:creationId xmlns:a16="http://schemas.microsoft.com/office/drawing/2014/main" id="{2B5D16DC-8420-C831-CDB0-4EE6963DE777}"/>
              </a:ext>
            </a:extLst>
          </p:cNvPr>
          <p:cNvPicPr>
            <a:picLocks noChangeAspect="1"/>
          </p:cNvPicPr>
          <p:nvPr/>
        </p:nvPicPr>
        <p:blipFill>
          <a:blip r:embed="rId4"/>
          <a:stretch>
            <a:fillRect/>
          </a:stretch>
        </p:blipFill>
        <p:spPr>
          <a:xfrm>
            <a:off x="5103266" y="1764009"/>
            <a:ext cx="6998498" cy="3846732"/>
          </a:xfrm>
          <a:prstGeom prst="rect">
            <a:avLst/>
          </a:prstGeom>
        </p:spPr>
      </p:pic>
      <p:sp>
        <p:nvSpPr>
          <p:cNvPr id="4" name="Oval 3">
            <a:extLst>
              <a:ext uri="{FF2B5EF4-FFF2-40B4-BE49-F238E27FC236}">
                <a16:creationId xmlns:a16="http://schemas.microsoft.com/office/drawing/2014/main" id="{743A6AAB-44D8-0983-7421-26EDB3F14FA8}"/>
              </a:ext>
            </a:extLst>
          </p:cNvPr>
          <p:cNvSpPr/>
          <p:nvPr/>
        </p:nvSpPr>
        <p:spPr>
          <a:xfrm>
            <a:off x="2914023" y="5094514"/>
            <a:ext cx="1607735" cy="16197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CA Gap Analyzer</a:t>
            </a:r>
          </a:p>
        </p:txBody>
      </p:sp>
    </p:spTree>
    <p:extLst>
      <p:ext uri="{BB962C8B-B14F-4D97-AF65-F5344CB8AC3E}">
        <p14:creationId xmlns:p14="http://schemas.microsoft.com/office/powerpoint/2010/main" val="2140132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dirty="0"/>
              <a:t>Speaker Bio</a:t>
            </a:r>
          </a:p>
        </p:txBody>
      </p:sp>
      <p:pic>
        <p:nvPicPr>
          <p:cNvPr id="13" name="Picture Placeholder 12" descr="A person with her hand on her chin&#10;&#10;Description automatically generated with medium confidence">
            <a:extLst>
              <a:ext uri="{FF2B5EF4-FFF2-40B4-BE49-F238E27FC236}">
                <a16:creationId xmlns:a16="http://schemas.microsoft.com/office/drawing/2014/main" id="{441217CF-A9D6-1E89-05D8-15A737D0F31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8768" b="8768"/>
          <a:stretch>
            <a:fillRect/>
          </a:stretch>
        </p:blipFill>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i="0">
                <a:solidFill>
                  <a:srgbClr val="000000"/>
                </a:solidFill>
                <a:effectLst/>
                <a:latin typeface="Segoe UI" panose="020B0502040204020203" pitchFamily="34" charset="0"/>
              </a:rPr>
              <a:t>Corissa Koopmans</a:t>
            </a:r>
            <a:endParaRPr lang="en-US"/>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lstStyle/>
          <a:p>
            <a:r>
              <a:rPr lang="en-US"/>
              <a:t>Her/She</a:t>
            </a:r>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a:xfrm>
            <a:off x="5718175" y="3891446"/>
            <a:ext cx="5062120" cy="430079"/>
          </a:xfrm>
        </p:spPr>
        <p:txBody>
          <a:bodyPr/>
          <a:lstStyle/>
          <a:p>
            <a:r>
              <a:rPr lang="en-US" b="0" i="0" dirty="0">
                <a:solidFill>
                  <a:srgbClr val="000000"/>
                </a:solidFill>
                <a:effectLst/>
                <a:latin typeface="Segoe UI" panose="020B0502040204020203" pitchFamily="34" charset="0"/>
              </a:rPr>
              <a:t>Product Manager</a:t>
            </a:r>
            <a:br>
              <a:rPr lang="en-US" b="0" i="0" dirty="0">
                <a:solidFill>
                  <a:srgbClr val="000000"/>
                </a:solidFill>
                <a:effectLst/>
                <a:latin typeface="Segoe UI" panose="020B0502040204020203" pitchFamily="34" charset="0"/>
              </a:rPr>
            </a:br>
            <a:r>
              <a:rPr lang="en-US" b="1" i="0" u="none" strike="noStrike" dirty="0">
                <a:solidFill>
                  <a:srgbClr val="000000"/>
                </a:solidFill>
                <a:effectLst/>
                <a:latin typeface="Segoe UI" panose="020B0502040204020203" pitchFamily="34" charset="0"/>
              </a:rPr>
              <a:t>Identity Network &amp; Access Management</a:t>
            </a:r>
            <a:endParaRPr lang="en-US" dirty="0"/>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a:xfrm>
            <a:off x="5718175" y="4924672"/>
            <a:ext cx="3983038" cy="430079"/>
          </a:xfrm>
        </p:spPr>
        <p:txBody>
          <a:bodyPr/>
          <a:lstStyle/>
          <a:p>
            <a:r>
              <a:rPr lang="en-US"/>
              <a:t>CoKoopma@microsoft.com</a:t>
            </a:r>
          </a:p>
        </p:txBody>
      </p:sp>
    </p:spTree>
    <p:extLst>
      <p:ext uri="{BB962C8B-B14F-4D97-AF65-F5344CB8AC3E}">
        <p14:creationId xmlns:p14="http://schemas.microsoft.com/office/powerpoint/2010/main" val="4048929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Graphical user interface, application&#10;&#10;Description automatically generated">
            <a:extLst>
              <a:ext uri="{FF2B5EF4-FFF2-40B4-BE49-F238E27FC236}">
                <a16:creationId xmlns:a16="http://schemas.microsoft.com/office/drawing/2014/main" id="{435A01B8-B827-422C-39D2-1DB4AA707029}"/>
              </a:ext>
            </a:extLst>
          </p:cNvPr>
          <p:cNvPicPr>
            <a:picLocks noChangeAspect="1"/>
          </p:cNvPicPr>
          <p:nvPr/>
        </p:nvPicPr>
        <p:blipFill>
          <a:blip r:embed="rId3"/>
          <a:stretch>
            <a:fillRect/>
          </a:stretch>
        </p:blipFill>
        <p:spPr>
          <a:xfrm>
            <a:off x="2528215" y="852472"/>
            <a:ext cx="9294725" cy="5897686"/>
          </a:xfrm>
          <a:prstGeom prst="rect">
            <a:avLst/>
          </a:prstGeom>
        </p:spPr>
      </p:pic>
      <p:sp>
        <p:nvSpPr>
          <p:cNvPr id="11" name="Rectangle: Rounded Corners 10">
            <a:extLst>
              <a:ext uri="{FF2B5EF4-FFF2-40B4-BE49-F238E27FC236}">
                <a16:creationId xmlns:a16="http://schemas.microsoft.com/office/drawing/2014/main" id="{587F79BA-13F2-8302-2976-2BBA244460A8}"/>
              </a:ext>
            </a:extLst>
          </p:cNvPr>
          <p:cNvSpPr/>
          <p:nvPr/>
        </p:nvSpPr>
        <p:spPr>
          <a:xfrm>
            <a:off x="2477975" y="1235816"/>
            <a:ext cx="1531319" cy="311269"/>
          </a:xfrm>
          <a:prstGeom prst="roundRect">
            <a:avLst/>
          </a:prstGeom>
          <a:noFill/>
          <a:ln w="412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ectangle: Rounded Corners 4">
            <a:extLst>
              <a:ext uri="{FF2B5EF4-FFF2-40B4-BE49-F238E27FC236}">
                <a16:creationId xmlns:a16="http://schemas.microsoft.com/office/drawing/2014/main" id="{B3771275-1C3E-7BD0-20C8-C37A4D3B58CE}"/>
              </a:ext>
            </a:extLst>
          </p:cNvPr>
          <p:cNvSpPr/>
          <p:nvPr/>
        </p:nvSpPr>
        <p:spPr>
          <a:xfrm>
            <a:off x="4070545" y="1235816"/>
            <a:ext cx="1531319" cy="294711"/>
          </a:xfrm>
          <a:prstGeom prst="roundRect">
            <a:avLst/>
          </a:prstGeom>
          <a:noFill/>
          <a:ln w="412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TextBox 2">
            <a:extLst>
              <a:ext uri="{FF2B5EF4-FFF2-40B4-BE49-F238E27FC236}">
                <a16:creationId xmlns:a16="http://schemas.microsoft.com/office/drawing/2014/main" id="{201C53D4-B469-BBA3-6301-F1B2C8CBF9BA}"/>
              </a:ext>
            </a:extLst>
          </p:cNvPr>
          <p:cNvSpPr txBox="1"/>
          <p:nvPr/>
        </p:nvSpPr>
        <p:spPr>
          <a:xfrm>
            <a:off x="3243634" y="288714"/>
            <a:ext cx="1770393" cy="646331"/>
          </a:xfrm>
          <a:prstGeom prst="rect">
            <a:avLst/>
          </a:prstGeom>
          <a:solidFill>
            <a:schemeClr val="bg2"/>
          </a:solidFill>
          <a:ln>
            <a:solidFill>
              <a:schemeClr val="tx1">
                <a:lumMod val="65000"/>
                <a:lumOff val="35000"/>
              </a:schemeClr>
            </a:solidFill>
          </a:ln>
        </p:spPr>
        <p:txBody>
          <a:bodyPr wrap="square" lIns="91440" tIns="45720" rIns="91440" bIns="45720" rtlCol="0" anchor="t">
            <a:spAutoFit/>
          </a:bodyPr>
          <a:lstStyle/>
          <a:p>
            <a:r>
              <a:rPr lang="en-US" sz="1200" dirty="0"/>
              <a:t>Can filter your logs based off the interactivity of the attempt. ​</a:t>
            </a:r>
            <a:endParaRPr lang="en-US" sz="1200" dirty="0">
              <a:cs typeface="Calibri"/>
            </a:endParaRPr>
          </a:p>
        </p:txBody>
      </p:sp>
      <p:sp>
        <p:nvSpPr>
          <p:cNvPr id="4" name="Oval 3">
            <a:extLst>
              <a:ext uri="{FF2B5EF4-FFF2-40B4-BE49-F238E27FC236}">
                <a16:creationId xmlns:a16="http://schemas.microsoft.com/office/drawing/2014/main" id="{66819892-FF9D-1E24-F4F9-CA4BEA0EA81D}"/>
              </a:ext>
            </a:extLst>
          </p:cNvPr>
          <p:cNvSpPr/>
          <p:nvPr/>
        </p:nvSpPr>
        <p:spPr>
          <a:xfrm>
            <a:off x="218319" y="3121269"/>
            <a:ext cx="2259656" cy="22231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Sign-ins using legacy authentication</a:t>
            </a:r>
          </a:p>
        </p:txBody>
      </p:sp>
    </p:spTree>
    <p:extLst>
      <p:ext uri="{BB962C8B-B14F-4D97-AF65-F5344CB8AC3E}">
        <p14:creationId xmlns:p14="http://schemas.microsoft.com/office/powerpoint/2010/main" val="1760515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D9D7E7-DF77-490E-BCAC-DB04B3804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63A48F05-132E-78B3-4EEB-A4221D7E4A31}"/>
              </a:ext>
            </a:extLst>
          </p:cNvPr>
          <p:cNvSpPr>
            <a:spLocks noGrp="1"/>
          </p:cNvSpPr>
          <p:nvPr>
            <p:ph type="title"/>
          </p:nvPr>
        </p:nvSpPr>
        <p:spPr>
          <a:xfrm>
            <a:off x="1463040" y="993914"/>
            <a:ext cx="4572192" cy="3474722"/>
          </a:xfrm>
        </p:spPr>
        <p:txBody>
          <a:bodyPr vert="horz" lIns="91440" tIns="45720" rIns="91440" bIns="45720" rtlCol="0" anchor="b">
            <a:normAutofit/>
          </a:bodyPr>
          <a:lstStyle/>
          <a:p>
            <a:pPr fontAlgn="base"/>
            <a:r>
              <a:rPr lang="en-US" sz="5600" kern="1200" dirty="0">
                <a:solidFill>
                  <a:schemeClr val="tx1"/>
                </a:solidFill>
                <a:latin typeface="+mj-lt"/>
                <a:ea typeface="+mj-ea"/>
                <a:cs typeface="+mj-cs"/>
              </a:rPr>
              <a:t>Threat Hunting with KQL and Log Analytics</a:t>
            </a:r>
            <a:endParaRPr lang="en-US" sz="5600" b="0" i="0" kern="1200" dirty="0">
              <a:solidFill>
                <a:schemeClr val="tx1"/>
              </a:solidFill>
              <a:effectLst/>
              <a:latin typeface="+mj-lt"/>
              <a:ea typeface="+mj-ea"/>
              <a:cs typeface="+mj-cs"/>
            </a:endParaRPr>
          </a:p>
        </p:txBody>
      </p:sp>
      <p:sp>
        <p:nvSpPr>
          <p:cNvPr id="21" name="Freeform: Shape 20">
            <a:extLst>
              <a:ext uri="{FF2B5EF4-FFF2-40B4-BE49-F238E27FC236}">
                <a16:creationId xmlns:a16="http://schemas.microsoft.com/office/drawing/2014/main" id="{48A6DC93-4348-48FB-A1F6-6E8F5C960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111"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AE7013FC-4558-18E2-F5B7-0324B30836AB}"/>
              </a:ext>
            </a:extLst>
          </p:cNvPr>
          <p:cNvSpPr>
            <a:spLocks noGrp="1"/>
          </p:cNvSpPr>
          <p:nvPr>
            <p:ph type="body" idx="1"/>
          </p:nvPr>
        </p:nvSpPr>
        <p:spPr>
          <a:xfrm>
            <a:off x="1463040" y="4643287"/>
            <a:ext cx="4129096" cy="1441706"/>
          </a:xfrm>
        </p:spPr>
        <p:txBody>
          <a:bodyPr vert="horz" lIns="91440" tIns="45720" rIns="91440" bIns="45720" rtlCol="0" anchor="t">
            <a:normAutofit/>
          </a:bodyPr>
          <a:lstStyle/>
          <a:p>
            <a:endParaRPr lang="en-US" kern="1200">
              <a:solidFill>
                <a:schemeClr val="tx1"/>
              </a:solidFill>
              <a:latin typeface="+mn-lt"/>
              <a:ea typeface="+mn-ea"/>
              <a:cs typeface="+mn-cs"/>
            </a:endParaRPr>
          </a:p>
          <a:p>
            <a:endParaRPr lang="en-US" kern="1200">
              <a:solidFill>
                <a:schemeClr val="tx1"/>
              </a:solidFill>
              <a:latin typeface="+mn-lt"/>
              <a:ea typeface="+mn-ea"/>
              <a:cs typeface="+mn-cs"/>
            </a:endParaRPr>
          </a:p>
        </p:txBody>
      </p:sp>
      <p:sp>
        <p:nvSpPr>
          <p:cNvPr id="23" name="Freeform: Shape 22">
            <a:extLst>
              <a:ext uri="{FF2B5EF4-FFF2-40B4-BE49-F238E27FC236}">
                <a16:creationId xmlns:a16="http://schemas.microsoft.com/office/drawing/2014/main" id="{C2304549-EB3C-463F-AB16-A65AD59BC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4764" y="0"/>
            <a:ext cx="6067239" cy="6858000"/>
          </a:xfrm>
          <a:custGeom>
            <a:avLst/>
            <a:gdLst>
              <a:gd name="connsiteX0" fmla="*/ 1619628 w 6067239"/>
              <a:gd name="connsiteY0" fmla="*/ 0 h 6858000"/>
              <a:gd name="connsiteX1" fmla="*/ 6067239 w 6067239"/>
              <a:gd name="connsiteY1" fmla="*/ 0 h 6858000"/>
              <a:gd name="connsiteX2" fmla="*/ 6067239 w 6067239"/>
              <a:gd name="connsiteY2" fmla="*/ 6858000 h 6858000"/>
              <a:gd name="connsiteX3" fmla="*/ 1619627 w 6067239"/>
              <a:gd name="connsiteY3" fmla="*/ 6858000 h 6858000"/>
              <a:gd name="connsiteX4" fmla="*/ 1615622 w 6067239"/>
              <a:gd name="connsiteY4" fmla="*/ 6854853 h 6858000"/>
              <a:gd name="connsiteX5" fmla="*/ 0 w 6067239"/>
              <a:gd name="connsiteY5" fmla="*/ 3429000 h 6858000"/>
              <a:gd name="connsiteX6" fmla="*/ 1615622 w 606723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39" h="6858000">
                <a:moveTo>
                  <a:pt x="1619628" y="0"/>
                </a:moveTo>
                <a:lnTo>
                  <a:pt x="6067239" y="0"/>
                </a:lnTo>
                <a:lnTo>
                  <a:pt x="6067239"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Desk with productivity items">
            <a:extLst>
              <a:ext uri="{FF2B5EF4-FFF2-40B4-BE49-F238E27FC236}">
                <a16:creationId xmlns:a16="http://schemas.microsoft.com/office/drawing/2014/main" id="{98DF8285-F3BB-1AB1-E6F9-50FEEC91C18A}"/>
              </a:ext>
            </a:extLst>
          </p:cNvPr>
          <p:cNvPicPr>
            <a:picLocks noChangeAspect="1"/>
          </p:cNvPicPr>
          <p:nvPr/>
        </p:nvPicPr>
        <p:blipFill rotWithShape="1">
          <a:blip r:embed="rId3">
            <a:duotone>
              <a:prstClr val="black"/>
              <a:prstClr val="white"/>
            </a:duotone>
          </a:blip>
          <a:srcRect l="24386" r="9136" b="-1"/>
          <a:stretch/>
        </p:blipFill>
        <p:spPr>
          <a:xfrm>
            <a:off x="7239631" y="1478089"/>
            <a:ext cx="4035319" cy="4051869"/>
          </a:xfrm>
          <a:prstGeom prst="rect">
            <a:avLst/>
          </a:prstGeom>
        </p:spPr>
      </p:pic>
    </p:spTree>
    <p:extLst>
      <p:ext uri="{BB962C8B-B14F-4D97-AF65-F5344CB8AC3E}">
        <p14:creationId xmlns:p14="http://schemas.microsoft.com/office/powerpoint/2010/main" val="3577238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2188-33CD-5E6C-BD56-FBAE40FA5C04}"/>
              </a:ext>
            </a:extLst>
          </p:cNvPr>
          <p:cNvSpPr>
            <a:spLocks noGrp="1"/>
          </p:cNvSpPr>
          <p:nvPr>
            <p:ph type="title"/>
          </p:nvPr>
        </p:nvSpPr>
        <p:spPr/>
        <p:txBody>
          <a:bodyPr>
            <a:normAutofit/>
          </a:bodyPr>
          <a:lstStyle/>
          <a:p>
            <a:r>
              <a:rPr lang="en-US" sz="5400" dirty="0"/>
              <a:t>Create alerts for high-risk activities</a:t>
            </a:r>
          </a:p>
        </p:txBody>
      </p:sp>
      <p:sp>
        <p:nvSpPr>
          <p:cNvPr id="5" name="Text Placeholder 4">
            <a:extLst>
              <a:ext uri="{FF2B5EF4-FFF2-40B4-BE49-F238E27FC236}">
                <a16:creationId xmlns:a16="http://schemas.microsoft.com/office/drawing/2014/main" id="{3F82D867-3151-B813-F6E6-D045A6B0FF69}"/>
              </a:ext>
            </a:extLst>
          </p:cNvPr>
          <p:cNvSpPr>
            <a:spLocks noGrp="1"/>
          </p:cNvSpPr>
          <p:nvPr>
            <p:ph type="body" idx="1"/>
          </p:nvPr>
        </p:nvSpPr>
        <p:spPr/>
        <p:txBody>
          <a:bodyPr/>
          <a:lstStyle/>
          <a:p>
            <a:r>
              <a:rPr lang="en-US" dirty="0"/>
              <a:t>Administrator Fail MFA </a:t>
            </a:r>
          </a:p>
        </p:txBody>
      </p:sp>
    </p:spTree>
    <p:extLst>
      <p:ext uri="{BB962C8B-B14F-4D97-AF65-F5344CB8AC3E}">
        <p14:creationId xmlns:p14="http://schemas.microsoft.com/office/powerpoint/2010/main" val="103173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C049-EDF2-CDAE-EF6F-8D556EED5F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85B186-0CC9-1821-C018-9802295F76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1C0518-DFD8-5C41-5717-699A2338F9F5}"/>
              </a:ext>
            </a:extLst>
          </p:cNvPr>
          <p:cNvPicPr>
            <a:picLocks noChangeAspect="1"/>
          </p:cNvPicPr>
          <p:nvPr/>
        </p:nvPicPr>
        <p:blipFill>
          <a:blip r:embed="rId2"/>
          <a:stretch>
            <a:fillRect/>
          </a:stretch>
        </p:blipFill>
        <p:spPr>
          <a:xfrm>
            <a:off x="342318" y="0"/>
            <a:ext cx="11507364" cy="6858000"/>
          </a:xfrm>
          <a:prstGeom prst="rect">
            <a:avLst/>
          </a:prstGeom>
        </p:spPr>
      </p:pic>
    </p:spTree>
    <p:extLst>
      <p:ext uri="{BB962C8B-B14F-4D97-AF65-F5344CB8AC3E}">
        <p14:creationId xmlns:p14="http://schemas.microsoft.com/office/powerpoint/2010/main" val="4217900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5ABC96-9111-250E-B421-9ABD4E4D4EF7}"/>
              </a:ext>
            </a:extLst>
          </p:cNvPr>
          <p:cNvPicPr>
            <a:picLocks noChangeAspect="1"/>
          </p:cNvPicPr>
          <p:nvPr/>
        </p:nvPicPr>
        <p:blipFill>
          <a:blip r:embed="rId2"/>
          <a:stretch>
            <a:fillRect/>
          </a:stretch>
        </p:blipFill>
        <p:spPr>
          <a:xfrm>
            <a:off x="914399" y="1174595"/>
            <a:ext cx="1881173" cy="971939"/>
          </a:xfrm>
          <a:prstGeom prst="rect">
            <a:avLst/>
          </a:prstGeom>
        </p:spPr>
      </p:pic>
      <p:pic>
        <p:nvPicPr>
          <p:cNvPr id="7" name="Picture 6">
            <a:extLst>
              <a:ext uri="{FF2B5EF4-FFF2-40B4-BE49-F238E27FC236}">
                <a16:creationId xmlns:a16="http://schemas.microsoft.com/office/drawing/2014/main" id="{FB659D87-7ED0-0F6E-9928-37A63D67B275}"/>
              </a:ext>
            </a:extLst>
          </p:cNvPr>
          <p:cNvPicPr>
            <a:picLocks noChangeAspect="1"/>
          </p:cNvPicPr>
          <p:nvPr/>
        </p:nvPicPr>
        <p:blipFill>
          <a:blip r:embed="rId3"/>
          <a:stretch>
            <a:fillRect/>
          </a:stretch>
        </p:blipFill>
        <p:spPr>
          <a:xfrm>
            <a:off x="3633908" y="0"/>
            <a:ext cx="7862530" cy="6858000"/>
          </a:xfrm>
          <a:prstGeom prst="rect">
            <a:avLst/>
          </a:prstGeom>
        </p:spPr>
      </p:pic>
    </p:spTree>
    <p:extLst>
      <p:ext uri="{BB962C8B-B14F-4D97-AF65-F5344CB8AC3E}">
        <p14:creationId xmlns:p14="http://schemas.microsoft.com/office/powerpoint/2010/main" val="1227668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1DD721-8365-1AA5-C13D-235FBAB569ED}"/>
              </a:ext>
            </a:extLst>
          </p:cNvPr>
          <p:cNvPicPr>
            <a:picLocks noChangeAspect="1"/>
          </p:cNvPicPr>
          <p:nvPr/>
        </p:nvPicPr>
        <p:blipFill>
          <a:blip r:embed="rId2"/>
          <a:stretch>
            <a:fillRect/>
          </a:stretch>
        </p:blipFill>
        <p:spPr>
          <a:xfrm>
            <a:off x="4915406" y="0"/>
            <a:ext cx="6896015" cy="6858000"/>
          </a:xfrm>
          <a:prstGeom prst="rect">
            <a:avLst/>
          </a:prstGeom>
        </p:spPr>
      </p:pic>
    </p:spTree>
    <p:extLst>
      <p:ext uri="{BB962C8B-B14F-4D97-AF65-F5344CB8AC3E}">
        <p14:creationId xmlns:p14="http://schemas.microsoft.com/office/powerpoint/2010/main" val="55399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DEA747-ADBA-0ECB-79AC-C8DAC23F449D}"/>
              </a:ext>
            </a:extLst>
          </p:cNvPr>
          <p:cNvPicPr>
            <a:picLocks noChangeAspect="1"/>
          </p:cNvPicPr>
          <p:nvPr/>
        </p:nvPicPr>
        <p:blipFill>
          <a:blip r:embed="rId2"/>
          <a:stretch>
            <a:fillRect/>
          </a:stretch>
        </p:blipFill>
        <p:spPr>
          <a:xfrm>
            <a:off x="4274635" y="96555"/>
            <a:ext cx="7737211" cy="6664890"/>
          </a:xfrm>
          <a:prstGeom prst="rect">
            <a:avLst/>
          </a:prstGeom>
        </p:spPr>
      </p:pic>
    </p:spTree>
    <p:extLst>
      <p:ext uri="{BB962C8B-B14F-4D97-AF65-F5344CB8AC3E}">
        <p14:creationId xmlns:p14="http://schemas.microsoft.com/office/powerpoint/2010/main" val="2288706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7F3B1E-C2D4-1FCB-D86F-A70BBD0AC1CB}"/>
              </a:ext>
            </a:extLst>
          </p:cNvPr>
          <p:cNvPicPr>
            <a:picLocks noChangeAspect="1"/>
          </p:cNvPicPr>
          <p:nvPr/>
        </p:nvPicPr>
        <p:blipFill>
          <a:blip r:embed="rId2"/>
          <a:stretch>
            <a:fillRect/>
          </a:stretch>
        </p:blipFill>
        <p:spPr>
          <a:xfrm>
            <a:off x="4839628" y="59473"/>
            <a:ext cx="7136273" cy="6691183"/>
          </a:xfrm>
          <a:prstGeom prst="rect">
            <a:avLst/>
          </a:prstGeom>
        </p:spPr>
      </p:pic>
    </p:spTree>
    <p:extLst>
      <p:ext uri="{BB962C8B-B14F-4D97-AF65-F5344CB8AC3E}">
        <p14:creationId xmlns:p14="http://schemas.microsoft.com/office/powerpoint/2010/main" val="414504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2601223-54EE-A500-42B2-C6E55A5B9735}"/>
              </a:ext>
            </a:extLst>
          </p:cNvPr>
          <p:cNvSpPr>
            <a:spLocks noGrp="1"/>
          </p:cNvSpPr>
          <p:nvPr>
            <p:ph type="title"/>
          </p:nvPr>
        </p:nvSpPr>
        <p:spPr>
          <a:xfrm>
            <a:off x="750176" y="644972"/>
            <a:ext cx="10515600" cy="852428"/>
          </a:xfrm>
        </p:spPr>
        <p:txBody>
          <a:bodyPr/>
          <a:lstStyle/>
          <a:p>
            <a:r>
              <a:rPr lang="en-US" dirty="0"/>
              <a:t>Administrators Fails MFA</a:t>
            </a:r>
          </a:p>
        </p:txBody>
      </p:sp>
      <p:sp>
        <p:nvSpPr>
          <p:cNvPr id="10" name="TextBox 9">
            <a:extLst>
              <a:ext uri="{FF2B5EF4-FFF2-40B4-BE49-F238E27FC236}">
                <a16:creationId xmlns:a16="http://schemas.microsoft.com/office/drawing/2014/main" id="{1B99F5BB-E98A-325C-3DCA-7136FE46361C}"/>
              </a:ext>
            </a:extLst>
          </p:cNvPr>
          <p:cNvSpPr txBox="1"/>
          <p:nvPr/>
        </p:nvSpPr>
        <p:spPr>
          <a:xfrm>
            <a:off x="662152" y="1071186"/>
            <a:ext cx="10691648" cy="5047536"/>
          </a:xfrm>
          <a:prstGeom prst="rect">
            <a:avLst/>
          </a:prstGeom>
          <a:noFill/>
        </p:spPr>
        <p:txBody>
          <a:bodyPr wrap="square">
            <a:spAutoFit/>
          </a:bodyPr>
          <a:lstStyle/>
          <a:p>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let </a:t>
            </a:r>
            <a:r>
              <a:rPr lang="en-US" sz="1400" b="0" dirty="0" err="1">
                <a:solidFill>
                  <a:srgbClr val="000000"/>
                </a:solidFill>
                <a:effectLst/>
                <a:latin typeface="Consolas" panose="020B0609020204030204" pitchFamily="49" charset="0"/>
              </a:rPr>
              <a:t>aadFunc</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tableName</a:t>
            </a:r>
            <a:r>
              <a:rPr lang="en-US" sz="1400" b="0" dirty="0" err="1">
                <a:solidFill>
                  <a:srgbClr val="CD3131"/>
                </a:solidFill>
                <a:effectLst/>
                <a:latin typeface="Consolas" panose="020B0609020204030204" pitchFamily="49" charset="0"/>
              </a:rPr>
              <a:t>:</a:t>
            </a:r>
            <a:r>
              <a:rPr lang="en-US" sz="1400" b="0" dirty="0" err="1">
                <a:solidFill>
                  <a:srgbClr val="0000FF"/>
                </a:solidFill>
                <a:effectLst/>
                <a:latin typeface="Consolas" panose="020B0609020204030204" pitchFamily="49" charset="0"/>
              </a:rPr>
              <a:t>string</a:t>
            </a:r>
            <a:r>
              <a:rPr lang="en-US" sz="1400" b="0" dirty="0">
                <a:solidFill>
                  <a:srgbClr val="000000"/>
                </a:solidFill>
                <a:effectLst/>
                <a:latin typeface="Consolas" panose="020B0609020204030204" pitchFamily="49" charset="0"/>
              </a:rPr>
              <a:t>)</a:t>
            </a:r>
            <a:r>
              <a:rPr lang="en-US" sz="1400" b="0" dirty="0">
                <a:solidFill>
                  <a:srgbClr val="CD3131"/>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IdentityInfo</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where</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AssignedRoles</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contains</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"Admin"</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mv-expand</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AssignedRoles</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extend</a:t>
            </a:r>
            <a:r>
              <a:rPr lang="en-US" sz="1400" b="0" dirty="0">
                <a:solidFill>
                  <a:srgbClr val="000000"/>
                </a:solidFill>
                <a:effectLst/>
                <a:latin typeface="Consolas" panose="020B0609020204030204" pitchFamily="49" charset="0"/>
              </a:rPr>
              <a:t> Roles = </a:t>
            </a:r>
            <a:r>
              <a:rPr lang="en-US" sz="1400" b="0" dirty="0" err="1">
                <a:solidFill>
                  <a:srgbClr val="000000"/>
                </a:solidFill>
                <a:effectLst/>
                <a:latin typeface="Consolas" panose="020B0609020204030204" pitchFamily="49" charset="0"/>
              </a:rPr>
              <a:t>tostring</a:t>
            </a:r>
            <a:r>
              <a:rPr lang="en-US" sz="1400" b="0" dirty="0">
                <a:solidFill>
                  <a:srgbClr val="000000"/>
                </a:solidFill>
                <a:effectLst/>
                <a:latin typeface="Consolas" panose="020B0609020204030204" pitchFamily="49" charset="0"/>
              </a:rPr>
              <a:t>(</a:t>
            </a:r>
            <a:r>
              <a:rPr lang="en-US" sz="1400" b="0" dirty="0" err="1">
                <a:solidFill>
                  <a:srgbClr val="000000"/>
                </a:solidFill>
                <a:effectLst/>
                <a:latin typeface="Consolas" panose="020B0609020204030204" pitchFamily="49" charset="0"/>
              </a:rPr>
              <a:t>AssignedRoles</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AccountUPN</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tolower</a:t>
            </a:r>
            <a:r>
              <a:rPr lang="en-US" sz="1400" b="0" dirty="0">
                <a:solidFill>
                  <a:srgbClr val="000000"/>
                </a:solidFill>
                <a:effectLst/>
                <a:latin typeface="Consolas" panose="020B0609020204030204" pitchFamily="49" charset="0"/>
              </a:rPr>
              <a:t>(</a:t>
            </a:r>
            <a:r>
              <a:rPr lang="en-US" sz="1400" b="0" dirty="0" err="1">
                <a:solidFill>
                  <a:srgbClr val="000000"/>
                </a:solidFill>
                <a:effectLst/>
                <a:latin typeface="Consolas" panose="020B0609020204030204" pitchFamily="49" charset="0"/>
              </a:rPr>
              <a:t>AccountUPN</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where</a:t>
            </a:r>
            <a:r>
              <a:rPr lang="en-US" sz="1400" b="0" dirty="0">
                <a:solidFill>
                  <a:srgbClr val="000000"/>
                </a:solidFill>
                <a:effectLst/>
                <a:latin typeface="Consolas" panose="020B0609020204030204" pitchFamily="49" charset="0"/>
              </a:rPr>
              <a:t> Roles </a:t>
            </a:r>
            <a:r>
              <a:rPr lang="en-US" sz="1400" b="0" dirty="0">
                <a:solidFill>
                  <a:srgbClr val="0000FF"/>
                </a:solidFill>
                <a:effectLst/>
                <a:latin typeface="Consolas" panose="020B0609020204030204" pitchFamily="49" charset="0"/>
              </a:rPr>
              <a:t>contains</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"Admin"</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distinct</a:t>
            </a:r>
            <a:r>
              <a:rPr lang="en-US" sz="1400" b="0" dirty="0">
                <a:solidFill>
                  <a:srgbClr val="000000"/>
                </a:solidFill>
                <a:effectLst/>
                <a:latin typeface="Consolas" panose="020B0609020204030204" pitchFamily="49" charset="0"/>
              </a:rPr>
              <a:t> Roles, </a:t>
            </a:r>
            <a:r>
              <a:rPr lang="en-US" sz="1400" b="0" dirty="0" err="1">
                <a:solidFill>
                  <a:srgbClr val="000000"/>
                </a:solidFill>
                <a:effectLst/>
                <a:latin typeface="Consolas" panose="020B0609020204030204" pitchFamily="49" charset="0"/>
              </a:rPr>
              <a:t>AccountUPN</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join</a:t>
            </a:r>
            <a:r>
              <a:rPr lang="en-US" sz="1400" b="0" dirty="0">
                <a:solidFill>
                  <a:srgbClr val="000000"/>
                </a:solidFill>
                <a:effectLst/>
                <a:latin typeface="Consolas" panose="020B0609020204030204" pitchFamily="49" charset="0"/>
              </a:rPr>
              <a:t> kind=inner (</a:t>
            </a:r>
          </a:p>
          <a:p>
            <a:r>
              <a:rPr lang="en-US" sz="1400" b="0" dirty="0">
                <a:solidFill>
                  <a:srgbClr val="000000"/>
                </a:solidFill>
                <a:effectLst/>
                <a:latin typeface="Consolas" panose="020B0609020204030204" pitchFamily="49" charset="0"/>
              </a:rPr>
              <a:t>    </a:t>
            </a:r>
            <a:r>
              <a:rPr lang="en-US" sz="1400" b="0" dirty="0">
                <a:solidFill>
                  <a:srgbClr val="008000"/>
                </a:solidFill>
                <a:effectLst/>
                <a:latin typeface="Consolas" panose="020B0609020204030204" pitchFamily="49" charset="0"/>
              </a:rPr>
              <a:t>// Failed </a:t>
            </a:r>
            <a:r>
              <a:rPr lang="en-US" sz="1400" b="0" dirty="0" err="1">
                <a:solidFill>
                  <a:srgbClr val="008000"/>
                </a:solidFill>
                <a:effectLst/>
                <a:latin typeface="Consolas" panose="020B0609020204030204" pitchFamily="49" charset="0"/>
              </a:rPr>
              <a:t>Signins</a:t>
            </a:r>
            <a:r>
              <a:rPr lang="en-US" sz="1400" b="0" dirty="0">
                <a:solidFill>
                  <a:srgbClr val="008000"/>
                </a:solidFill>
                <a:effectLst/>
                <a:latin typeface="Consolas" panose="020B0609020204030204" pitchFamily="49" charset="0"/>
              </a:rPr>
              <a:t> attempts with reasoning related to MFA.</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table(</a:t>
            </a:r>
            <a:r>
              <a:rPr lang="en-US" sz="1400" b="0" dirty="0" err="1">
                <a:solidFill>
                  <a:srgbClr val="000000"/>
                </a:solidFill>
                <a:effectLst/>
                <a:latin typeface="Consolas" panose="020B0609020204030204" pitchFamily="49" charset="0"/>
              </a:rPr>
              <a:t>tableName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where</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ResultDescription</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has_any</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"MFA"</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"second factor"</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"multi-factor"</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"second factor"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or</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ResultType</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50074</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50076</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50079</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50072</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53004</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500121</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on</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a:t>
            </a:r>
            <a:r>
              <a:rPr lang="en-US" sz="1400" b="0" dirty="0" err="1">
                <a:solidFill>
                  <a:srgbClr val="000000"/>
                </a:solidFill>
                <a:effectLst/>
                <a:latin typeface="Consolas" panose="020B0609020204030204" pitchFamily="49" charset="0"/>
              </a:rPr>
              <a:t>left.AccountUPN</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a:t>
            </a:r>
            <a:r>
              <a:rPr lang="en-US" sz="1400" b="0" dirty="0" err="1">
                <a:solidFill>
                  <a:srgbClr val="000000"/>
                </a:solidFill>
                <a:effectLst/>
                <a:latin typeface="Consolas" panose="020B0609020204030204" pitchFamily="49" charset="0"/>
              </a:rPr>
              <a:t>right.UserPrincipalName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extend</a:t>
            </a:r>
            <a:r>
              <a:rPr lang="en-US" sz="1400" b="0" dirty="0">
                <a:solidFill>
                  <a:srgbClr val="000000"/>
                </a:solidFill>
                <a:effectLst/>
                <a:latin typeface="Consolas" panose="020B0609020204030204" pitchFamily="49" charset="0"/>
              </a:rPr>
              <a:t> timestamp = </a:t>
            </a:r>
            <a:r>
              <a:rPr lang="en-US" sz="1400" b="0" dirty="0" err="1">
                <a:solidFill>
                  <a:srgbClr val="000000"/>
                </a:solidFill>
                <a:effectLst/>
                <a:latin typeface="Consolas" panose="020B0609020204030204" pitchFamily="49" charset="0"/>
              </a:rPr>
              <a:t>TimeGenerated</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IPCustomEntity</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IPAddress</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AccountCustomEntity</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UserPrincipalName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CD3131"/>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let </a:t>
            </a:r>
            <a:r>
              <a:rPr lang="en-US" sz="1400" b="0" dirty="0" err="1">
                <a:solidFill>
                  <a:srgbClr val="000000"/>
                </a:solidFill>
                <a:effectLst/>
                <a:latin typeface="Consolas" panose="020B0609020204030204" pitchFamily="49" charset="0"/>
              </a:rPr>
              <a:t>aadSignin</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aadFunc</a:t>
            </a:r>
            <a:r>
              <a:rPr lang="en-US" sz="1400" b="0" dirty="0">
                <a:solidFill>
                  <a:srgbClr val="000000"/>
                </a:solidFill>
                <a:effectLst/>
                <a:latin typeface="Consolas" panose="020B0609020204030204" pitchFamily="49" charset="0"/>
              </a:rPr>
              <a:t>(</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SigninLogs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let </a:t>
            </a:r>
            <a:r>
              <a:rPr lang="en-US" sz="1400" b="0" dirty="0" err="1">
                <a:solidFill>
                  <a:srgbClr val="000000"/>
                </a:solidFill>
                <a:effectLst/>
                <a:latin typeface="Consolas" panose="020B0609020204030204" pitchFamily="49" charset="0"/>
              </a:rPr>
              <a:t>aadNonInt</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aadFunc</a:t>
            </a:r>
            <a:r>
              <a:rPr lang="en-US" sz="1400" b="0" dirty="0">
                <a:solidFill>
                  <a:srgbClr val="000000"/>
                </a:solidFill>
                <a:effectLst/>
                <a:latin typeface="Consolas" panose="020B0609020204030204" pitchFamily="49" charset="0"/>
              </a:rPr>
              <a:t>(</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AADNonInteractiveUserSignInLogs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union</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isfuzzy</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aadSignin</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aadNonInt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project</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TimeGenerated,Roles</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UserPrincipalName</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ResourceDisplayName</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ResourceTenantId</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TenantId</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Status_dynamic</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Status_string</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summarize</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'Count of failed attempts'</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count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by</a:t>
            </a:r>
            <a:r>
              <a:rPr lang="en-US" sz="1400" b="0" dirty="0">
                <a:solidFill>
                  <a:srgbClr val="000000"/>
                </a:solidFill>
                <a:effectLst/>
                <a:latin typeface="Consolas" panose="020B0609020204030204" pitchFamily="49" charset="0"/>
              </a:rPr>
              <a:t> Roles</a:t>
            </a:r>
          </a:p>
          <a:p>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order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by</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'Count of failed attempts'</a:t>
            </a:r>
            <a:r>
              <a:rPr lang="en-US" sz="1400" b="0" dirty="0">
                <a:solidFill>
                  <a:srgbClr val="000000"/>
                </a:solidFill>
                <a:effectLst/>
                <a:latin typeface="Consolas" panose="020B0609020204030204" pitchFamily="49" charset="0"/>
              </a:rPr>
              <a:t>] desc</a:t>
            </a:r>
          </a:p>
        </p:txBody>
      </p:sp>
    </p:spTree>
    <p:extLst>
      <p:ext uri="{BB962C8B-B14F-4D97-AF65-F5344CB8AC3E}">
        <p14:creationId xmlns:p14="http://schemas.microsoft.com/office/powerpoint/2010/main" val="2723908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2188-33CD-5E6C-BD56-FBAE40FA5C04}"/>
              </a:ext>
            </a:extLst>
          </p:cNvPr>
          <p:cNvSpPr>
            <a:spLocks noGrp="1"/>
          </p:cNvSpPr>
          <p:nvPr>
            <p:ph type="title"/>
          </p:nvPr>
        </p:nvSpPr>
        <p:spPr/>
        <p:txBody>
          <a:bodyPr/>
          <a:lstStyle/>
          <a:p>
            <a:r>
              <a:rPr lang="en-US" dirty="0"/>
              <a:t>Tips and Tricks KQL</a:t>
            </a:r>
          </a:p>
        </p:txBody>
      </p:sp>
      <p:sp>
        <p:nvSpPr>
          <p:cNvPr id="5" name="Text Placeholder 4">
            <a:extLst>
              <a:ext uri="{FF2B5EF4-FFF2-40B4-BE49-F238E27FC236}">
                <a16:creationId xmlns:a16="http://schemas.microsoft.com/office/drawing/2014/main" id="{3F82D867-3151-B813-F6E6-D045A6B0FF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73853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a:t>Speaker Bio</a:t>
            </a:r>
          </a:p>
        </p:txBody>
      </p:sp>
      <p:pic>
        <p:nvPicPr>
          <p:cNvPr id="9" name="Picture Placeholder 8">
            <a:extLst>
              <a:ext uri="{FF2B5EF4-FFF2-40B4-BE49-F238E27FC236}">
                <a16:creationId xmlns:a16="http://schemas.microsoft.com/office/drawing/2014/main" id="{C86636A5-12A8-C3D5-AE9D-80056452941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34" b="1034"/>
          <a:stretch/>
        </p:blipFill>
        <p:spPr>
          <a:xfrm>
            <a:off x="1859771" y="2103120"/>
            <a:ext cx="3146425" cy="3146425"/>
          </a:xfrm>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i="0">
                <a:solidFill>
                  <a:srgbClr val="000000"/>
                </a:solidFill>
                <a:effectLst/>
                <a:latin typeface="Segoe UI" panose="020B0502040204020203" pitchFamily="34" charset="0"/>
              </a:rPr>
              <a:t>Tosin Lufadeju</a:t>
            </a:r>
            <a:endParaRPr lang="en-US"/>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lstStyle/>
          <a:p>
            <a:r>
              <a:rPr lang="en-US" err="1"/>
              <a:t>He/Him</a:t>
            </a:r>
            <a:endParaRPr lang="en-US"/>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a:xfrm>
            <a:off x="5718175" y="3891446"/>
            <a:ext cx="5584634" cy="430079"/>
          </a:xfrm>
        </p:spPr>
        <p:txBody>
          <a:bodyPr/>
          <a:lstStyle/>
          <a:p>
            <a:r>
              <a:rPr lang="en-US" b="0" i="0" dirty="0">
                <a:solidFill>
                  <a:srgbClr val="000000"/>
                </a:solidFill>
                <a:effectLst/>
                <a:latin typeface="Segoe UI" panose="020B0502040204020203" pitchFamily="34" charset="0"/>
              </a:rPr>
              <a:t>Product Manager</a:t>
            </a:r>
            <a:br>
              <a:rPr lang="en-US" b="0" i="0" dirty="0">
                <a:solidFill>
                  <a:srgbClr val="000000"/>
                </a:solidFill>
                <a:effectLst/>
                <a:latin typeface="Segoe UI" panose="020B0502040204020203" pitchFamily="34" charset="0"/>
              </a:rPr>
            </a:br>
            <a:r>
              <a:rPr lang="en-US" b="1" i="0" u="none" strike="noStrike" dirty="0">
                <a:solidFill>
                  <a:srgbClr val="000000"/>
                </a:solidFill>
                <a:effectLst/>
                <a:latin typeface="Segoe UI" panose="020B0502040204020203" pitchFamily="34" charset="0"/>
              </a:rPr>
              <a:t>Identity Network &amp; Access Management</a:t>
            </a:r>
            <a:endParaRPr lang="en-US" dirty="0"/>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p:txBody>
          <a:bodyPr/>
          <a:lstStyle/>
          <a:p>
            <a:r>
              <a:rPr lang="en-US" err="1"/>
              <a:t>Tolufade@microsoft</a:t>
            </a:r>
            <a:r>
              <a:rPr lang="en-US"/>
              <a:t>.com</a:t>
            </a:r>
          </a:p>
        </p:txBody>
      </p:sp>
    </p:spTree>
    <p:extLst>
      <p:ext uri="{BB962C8B-B14F-4D97-AF65-F5344CB8AC3E}">
        <p14:creationId xmlns:p14="http://schemas.microsoft.com/office/powerpoint/2010/main" val="3139708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292CB11-19B2-C1F6-9B13-7E2B4CA6795F}"/>
              </a:ext>
            </a:extLst>
          </p:cNvPr>
          <p:cNvSpPr>
            <a:spLocks noGrp="1"/>
          </p:cNvSpPr>
          <p:nvPr>
            <p:ph type="title"/>
          </p:nvPr>
        </p:nvSpPr>
        <p:spPr/>
        <p:txBody>
          <a:bodyPr/>
          <a:lstStyle/>
          <a:p>
            <a:r>
              <a:rPr lang="en-US"/>
              <a:t>Laying out your workbook</a:t>
            </a:r>
          </a:p>
        </p:txBody>
      </p:sp>
      <p:pic>
        <p:nvPicPr>
          <p:cNvPr id="7" name="Picture 6">
            <a:extLst>
              <a:ext uri="{FF2B5EF4-FFF2-40B4-BE49-F238E27FC236}">
                <a16:creationId xmlns:a16="http://schemas.microsoft.com/office/drawing/2014/main" id="{7E6695C5-E668-9ED3-8713-3D355DB9003C}"/>
              </a:ext>
            </a:extLst>
          </p:cNvPr>
          <p:cNvPicPr>
            <a:picLocks noChangeAspect="1"/>
          </p:cNvPicPr>
          <p:nvPr/>
        </p:nvPicPr>
        <p:blipFill>
          <a:blip r:embed="rId2"/>
          <a:stretch>
            <a:fillRect/>
          </a:stretch>
        </p:blipFill>
        <p:spPr>
          <a:xfrm>
            <a:off x="485877" y="2052370"/>
            <a:ext cx="11248923" cy="3402321"/>
          </a:xfrm>
          <a:prstGeom prst="rect">
            <a:avLst/>
          </a:prstGeom>
        </p:spPr>
      </p:pic>
      <p:pic>
        <p:nvPicPr>
          <p:cNvPr id="2" name="Picture 1">
            <a:extLst>
              <a:ext uri="{FF2B5EF4-FFF2-40B4-BE49-F238E27FC236}">
                <a16:creationId xmlns:a16="http://schemas.microsoft.com/office/drawing/2014/main" id="{4EE4D36A-D9B9-C3F6-5844-D157137B22CE}"/>
              </a:ext>
            </a:extLst>
          </p:cNvPr>
          <p:cNvPicPr>
            <a:picLocks noChangeAspect="1"/>
          </p:cNvPicPr>
          <p:nvPr/>
        </p:nvPicPr>
        <p:blipFill>
          <a:blip r:embed="rId3"/>
          <a:stretch>
            <a:fillRect/>
          </a:stretch>
        </p:blipFill>
        <p:spPr>
          <a:xfrm>
            <a:off x="530481" y="2619179"/>
            <a:ext cx="3528562" cy="2313305"/>
          </a:xfrm>
          <a:prstGeom prst="rect">
            <a:avLst/>
          </a:prstGeom>
        </p:spPr>
      </p:pic>
    </p:spTree>
    <p:extLst>
      <p:ext uri="{BB962C8B-B14F-4D97-AF65-F5344CB8AC3E}">
        <p14:creationId xmlns:p14="http://schemas.microsoft.com/office/powerpoint/2010/main" val="4263611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9789-0EEE-3DC5-8A43-2364D78AE6CC}"/>
              </a:ext>
            </a:extLst>
          </p:cNvPr>
          <p:cNvSpPr>
            <a:spLocks noGrp="1"/>
          </p:cNvSpPr>
          <p:nvPr>
            <p:ph type="title"/>
          </p:nvPr>
        </p:nvSpPr>
        <p:spPr/>
        <p:txBody>
          <a:bodyPr>
            <a:normAutofit/>
          </a:bodyPr>
          <a:lstStyle/>
          <a:p>
            <a:endParaRPr lang="en-US"/>
          </a:p>
        </p:txBody>
      </p:sp>
      <p:sp>
        <p:nvSpPr>
          <p:cNvPr id="5" name="Title 7">
            <a:extLst>
              <a:ext uri="{FF2B5EF4-FFF2-40B4-BE49-F238E27FC236}">
                <a16:creationId xmlns:a16="http://schemas.microsoft.com/office/drawing/2014/main" id="{D8648CF4-8C30-6CDF-1B1F-BF75E8C4B4FB}"/>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Converting count to percentages</a:t>
            </a:r>
          </a:p>
        </p:txBody>
      </p:sp>
      <p:pic>
        <p:nvPicPr>
          <p:cNvPr id="7" name="Content Placeholder 13">
            <a:extLst>
              <a:ext uri="{FF2B5EF4-FFF2-40B4-BE49-F238E27FC236}">
                <a16:creationId xmlns:a16="http://schemas.microsoft.com/office/drawing/2014/main" id="{F597B0F1-B633-8951-B212-360E0F16694E}"/>
              </a:ext>
            </a:extLst>
          </p:cNvPr>
          <p:cNvPicPr>
            <a:picLocks noChangeAspect="1"/>
          </p:cNvPicPr>
          <p:nvPr/>
        </p:nvPicPr>
        <p:blipFill>
          <a:blip r:embed="rId2"/>
          <a:stretch>
            <a:fillRect/>
          </a:stretch>
        </p:blipFill>
        <p:spPr>
          <a:xfrm>
            <a:off x="6183370" y="2896690"/>
            <a:ext cx="4684143" cy="3600621"/>
          </a:xfrm>
          <a:prstGeom prst="rect">
            <a:avLst/>
          </a:prstGeom>
        </p:spPr>
      </p:pic>
      <p:pic>
        <p:nvPicPr>
          <p:cNvPr id="6" name="Picture 5">
            <a:extLst>
              <a:ext uri="{FF2B5EF4-FFF2-40B4-BE49-F238E27FC236}">
                <a16:creationId xmlns:a16="http://schemas.microsoft.com/office/drawing/2014/main" id="{46ADC010-1159-870B-DA64-40FF0463DA6E}"/>
              </a:ext>
            </a:extLst>
          </p:cNvPr>
          <p:cNvPicPr>
            <a:picLocks noChangeAspect="1"/>
          </p:cNvPicPr>
          <p:nvPr/>
        </p:nvPicPr>
        <p:blipFill>
          <a:blip r:embed="rId3"/>
          <a:stretch>
            <a:fillRect/>
          </a:stretch>
        </p:blipFill>
        <p:spPr>
          <a:xfrm>
            <a:off x="1017917" y="1893551"/>
            <a:ext cx="4684143" cy="3070898"/>
          </a:xfrm>
          <a:prstGeom prst="rect">
            <a:avLst/>
          </a:prstGeom>
        </p:spPr>
      </p:pic>
      <p:sp>
        <p:nvSpPr>
          <p:cNvPr id="8" name="Arrow: Curved Left 7">
            <a:extLst>
              <a:ext uri="{FF2B5EF4-FFF2-40B4-BE49-F238E27FC236}">
                <a16:creationId xmlns:a16="http://schemas.microsoft.com/office/drawing/2014/main" id="{27AC352D-6EF6-C66F-9AA7-D07147D77C2F}"/>
              </a:ext>
            </a:extLst>
          </p:cNvPr>
          <p:cNvSpPr/>
          <p:nvPr/>
        </p:nvSpPr>
        <p:spPr>
          <a:xfrm rot="19241166">
            <a:off x="6187384" y="1616680"/>
            <a:ext cx="605115" cy="1144961"/>
          </a:xfrm>
          <a:prstGeom prst="curvedLef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744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9789-0EEE-3DC5-8A43-2364D78AE6CC}"/>
              </a:ext>
            </a:extLst>
          </p:cNvPr>
          <p:cNvSpPr>
            <a:spLocks noGrp="1"/>
          </p:cNvSpPr>
          <p:nvPr>
            <p:ph type="title"/>
          </p:nvPr>
        </p:nvSpPr>
        <p:spPr/>
        <p:txBody>
          <a:bodyPr>
            <a:normAutofit/>
          </a:bodyPr>
          <a:lstStyle/>
          <a:p>
            <a:endParaRPr lang="en-US"/>
          </a:p>
        </p:txBody>
      </p:sp>
      <p:sp>
        <p:nvSpPr>
          <p:cNvPr id="5" name="Title 7">
            <a:extLst>
              <a:ext uri="{FF2B5EF4-FFF2-40B4-BE49-F238E27FC236}">
                <a16:creationId xmlns:a16="http://schemas.microsoft.com/office/drawing/2014/main" id="{D8648CF4-8C30-6CDF-1B1F-BF75E8C4B4FB}"/>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Base query </a:t>
            </a:r>
          </a:p>
        </p:txBody>
      </p:sp>
      <p:sp>
        <p:nvSpPr>
          <p:cNvPr id="11" name="TextBox 10">
            <a:extLst>
              <a:ext uri="{FF2B5EF4-FFF2-40B4-BE49-F238E27FC236}">
                <a16:creationId xmlns:a16="http://schemas.microsoft.com/office/drawing/2014/main" id="{3EBF3F15-063E-32AD-220B-60098320B00D}"/>
              </a:ext>
            </a:extLst>
          </p:cNvPr>
          <p:cNvSpPr txBox="1"/>
          <p:nvPr/>
        </p:nvSpPr>
        <p:spPr>
          <a:xfrm>
            <a:off x="457201" y="1690688"/>
            <a:ext cx="11476382" cy="4339650"/>
          </a:xfrm>
          <a:prstGeom prst="rect">
            <a:avLst/>
          </a:prstGeom>
          <a:noFill/>
        </p:spPr>
        <p:txBody>
          <a:bodyPr wrap="square">
            <a:spAutoFit/>
          </a:bodyPr>
          <a:lstStyle/>
          <a:p>
            <a:r>
              <a:rPr lang="en-US" sz="1200" b="0" dirty="0" err="1">
                <a:solidFill>
                  <a:srgbClr val="000000"/>
                </a:solidFill>
                <a:effectLst/>
                <a:latin typeface="Consolas" panose="020B0609020204030204" pitchFamily="49" charset="0"/>
              </a:rPr>
              <a:t>SigninLogs</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mv-expand</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ParsedFields</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parse_json</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AuthenticationDetails</a:t>
            </a:r>
            <a:r>
              <a:rPr lang="en-US" sz="1200" b="0" dirty="0">
                <a:solidFill>
                  <a:srgbClr val="000000"/>
                </a:solidFill>
                <a:effectLst/>
                <a:latin typeface="Consolas" panose="020B0609020204030204" pitchFamily="49" charset="0"/>
              </a:rPr>
              <a:t>) </a:t>
            </a:r>
            <a:r>
              <a:rPr lang="en-US" sz="1200" b="1" dirty="0">
                <a:solidFill>
                  <a:srgbClr val="00B050"/>
                </a:solidFill>
                <a:effectLst/>
                <a:latin typeface="Consolas" panose="020B0609020204030204" pitchFamily="49" charset="0"/>
              </a:rPr>
              <a:t>//parse out Authentication Details column and put in new column called “</a:t>
            </a:r>
            <a:r>
              <a:rPr lang="en-US" sz="1200" b="1" dirty="0" err="1">
                <a:solidFill>
                  <a:srgbClr val="00B050"/>
                </a:solidFill>
                <a:effectLst/>
                <a:latin typeface="Consolas" panose="020B0609020204030204" pitchFamily="49" charset="0"/>
              </a:rPr>
              <a:t>ParsedFields</a:t>
            </a:r>
            <a:r>
              <a:rPr lang="en-US" sz="1200" b="1" dirty="0">
                <a:solidFill>
                  <a:srgbClr val="00B05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extend</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AuthenticationMethod</a:t>
            </a:r>
            <a:r>
              <a:rPr lang="en-US" sz="1200" b="0" dirty="0">
                <a:solidFill>
                  <a:srgbClr val="000000"/>
                </a:solidFill>
                <a:effectLst/>
                <a:latin typeface="Consolas" panose="020B0609020204030204" pitchFamily="49" charset="0"/>
              </a:rPr>
              <a:t> = </a:t>
            </a:r>
            <a:r>
              <a:rPr lang="en-US" sz="1200" b="0" dirty="0" err="1">
                <a:solidFill>
                  <a:srgbClr val="000000"/>
                </a:solidFill>
                <a:effectLst/>
                <a:latin typeface="Consolas" panose="020B0609020204030204" pitchFamily="49" charset="0"/>
              </a:rPr>
              <a:t>ParsedFields.authenticationMethod</a:t>
            </a:r>
            <a:r>
              <a:rPr lang="en-US" sz="1200" b="0" dirty="0">
                <a:solidFill>
                  <a:srgbClr val="000000"/>
                </a:solidFill>
                <a:effectLst/>
                <a:latin typeface="Consolas" panose="020B0609020204030204" pitchFamily="49" charset="0"/>
              </a:rPr>
              <a:t> </a:t>
            </a:r>
            <a:r>
              <a:rPr lang="en-US" sz="1200" b="1" dirty="0">
                <a:solidFill>
                  <a:srgbClr val="00B050"/>
                </a:solidFill>
                <a:effectLst/>
                <a:latin typeface="Consolas" panose="020B0609020204030204" pitchFamily="49" charset="0"/>
              </a:rPr>
              <a:t>//create new column by extracting the </a:t>
            </a:r>
            <a:r>
              <a:rPr lang="en-US" sz="1200" b="1" dirty="0" err="1">
                <a:solidFill>
                  <a:srgbClr val="00B050"/>
                </a:solidFill>
                <a:effectLst/>
                <a:latin typeface="Consolas" panose="020B0609020204030204" pitchFamily="49" charset="0"/>
              </a:rPr>
              <a:t>authenticationMethod</a:t>
            </a:r>
            <a:r>
              <a:rPr lang="en-US" sz="1200" b="1" dirty="0">
                <a:solidFill>
                  <a:srgbClr val="00B050"/>
                </a:solidFill>
                <a:effectLst/>
                <a:latin typeface="Consolas" panose="020B0609020204030204" pitchFamily="49" charset="0"/>
              </a:rPr>
              <a:t> value out of the </a:t>
            </a:r>
            <a:r>
              <a:rPr lang="en-US" sz="1200" b="1" dirty="0" err="1">
                <a:solidFill>
                  <a:srgbClr val="00B050"/>
                </a:solidFill>
                <a:effectLst/>
                <a:latin typeface="Consolas" panose="020B0609020204030204" pitchFamily="49" charset="0"/>
              </a:rPr>
              <a:t>ParsedFields</a:t>
            </a:r>
            <a:r>
              <a:rPr lang="en-US" sz="1200" b="1" dirty="0">
                <a:solidFill>
                  <a:srgbClr val="00B050"/>
                </a:solidFill>
                <a:effectLst/>
                <a:latin typeface="Consolas" panose="020B0609020204030204" pitchFamily="49" charset="0"/>
              </a:rPr>
              <a:t> column</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extend</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AuthMethod</a:t>
            </a:r>
            <a:r>
              <a:rPr lang="en-US" sz="1200" b="0" dirty="0">
                <a:solidFill>
                  <a:srgbClr val="000000"/>
                </a:solidFill>
                <a:effectLst/>
                <a:latin typeface="Consolas" panose="020B0609020204030204" pitchFamily="49" charset="0"/>
              </a:rPr>
              <a:t> = </a:t>
            </a:r>
            <a:r>
              <a:rPr lang="en-US" sz="1200" b="0" dirty="0" err="1">
                <a:solidFill>
                  <a:srgbClr val="000000"/>
                </a:solidFill>
                <a:effectLst/>
                <a:latin typeface="Consolas" panose="020B0609020204030204" pitchFamily="49" charset="0"/>
              </a:rPr>
              <a:t>tostring</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AuthenticationMethod</a:t>
            </a:r>
            <a:r>
              <a:rPr lang="en-US" sz="1200" b="0" dirty="0">
                <a:solidFill>
                  <a:srgbClr val="000000"/>
                </a:solidFill>
                <a:effectLst/>
                <a:latin typeface="Consolas" panose="020B0609020204030204" pitchFamily="49" charset="0"/>
              </a:rPr>
              <a:t>) </a:t>
            </a:r>
            <a:r>
              <a:rPr lang="en-US" sz="1200" b="1" dirty="0">
                <a:solidFill>
                  <a:srgbClr val="00B050"/>
                </a:solidFill>
                <a:effectLst/>
                <a:latin typeface="Consolas" panose="020B0609020204030204" pitchFamily="49" charset="0"/>
              </a:rPr>
              <a:t>//convert to string format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extend</a:t>
            </a:r>
            <a:r>
              <a:rPr lang="en-US" sz="1200" b="0" dirty="0">
                <a:solidFill>
                  <a:srgbClr val="000000"/>
                </a:solidFill>
                <a:effectLst/>
                <a:latin typeface="Consolas" panose="020B0609020204030204" pitchFamily="49" charset="0"/>
              </a:rPr>
              <a:t> ParsedFields2=</a:t>
            </a:r>
            <a:r>
              <a:rPr lang="en-US" sz="1200" b="0" dirty="0" err="1">
                <a:solidFill>
                  <a:srgbClr val="000000"/>
                </a:solidFill>
                <a:effectLst/>
                <a:latin typeface="Consolas" panose="020B0609020204030204" pitchFamily="49" charset="0"/>
              </a:rPr>
              <a:t>parse_json</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DeviceDetail</a:t>
            </a:r>
            <a:r>
              <a:rPr lang="en-US" sz="1200" b="0" dirty="0">
                <a:solidFill>
                  <a:srgbClr val="000000"/>
                </a:solidFill>
                <a:effectLst/>
                <a:latin typeface="Consolas" panose="020B0609020204030204" pitchFamily="49" charset="0"/>
              </a:rPr>
              <a:t>) </a:t>
            </a:r>
            <a:r>
              <a:rPr lang="en-US" sz="1200" b="1" dirty="0">
                <a:solidFill>
                  <a:srgbClr val="00B050"/>
                </a:solidFill>
                <a:effectLst/>
                <a:latin typeface="Consolas" panose="020B0609020204030204" pitchFamily="49" charset="0"/>
              </a:rPr>
              <a:t>//parse out Device Details column and put in column called “ParsedFields2”</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extend</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DeviceState</a:t>
            </a:r>
            <a:r>
              <a:rPr lang="en-US" sz="1200" b="0" dirty="0">
                <a:solidFill>
                  <a:srgbClr val="000000"/>
                </a:solidFill>
                <a:effectLst/>
                <a:latin typeface="Consolas" panose="020B0609020204030204" pitchFamily="49" charset="0"/>
              </a:rPr>
              <a:t> = case(</a:t>
            </a:r>
            <a:r>
              <a:rPr lang="en-US" sz="1200" b="0" dirty="0" err="1">
                <a:solidFill>
                  <a:srgbClr val="000000"/>
                </a:solidFill>
                <a:effectLst/>
                <a:latin typeface="Consolas" panose="020B0609020204030204" pitchFamily="49" charset="0"/>
              </a:rPr>
              <a:t>DeviceDetail</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trustType</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"Unmanaged"</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DeviceDetail</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trustType</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1" dirty="0">
                <a:solidFill>
                  <a:srgbClr val="00B050"/>
                </a:solidFill>
                <a:effectLst/>
                <a:latin typeface="Consolas" panose="020B0609020204030204" pitchFamily="49" charset="0"/>
              </a:rPr>
              <a:t>//convert to string </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extend</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OperatingSystem</a:t>
            </a:r>
            <a:r>
              <a:rPr lang="en-US" sz="1200" b="0" dirty="0">
                <a:solidFill>
                  <a:srgbClr val="000000"/>
                </a:solidFill>
                <a:effectLst/>
                <a:latin typeface="Consolas" panose="020B0609020204030204" pitchFamily="49" charset="0"/>
              </a:rPr>
              <a:t> = ParsedFields2.operatingSystem </a:t>
            </a:r>
            <a:r>
              <a:rPr lang="en-US" sz="1200" b="1" dirty="0">
                <a:solidFill>
                  <a:srgbClr val="00B050"/>
                </a:solidFill>
                <a:effectLst/>
                <a:latin typeface="Consolas" panose="020B0609020204030204" pitchFamily="49" charset="0"/>
              </a:rPr>
              <a:t>//extract the </a:t>
            </a:r>
            <a:r>
              <a:rPr lang="en-US" sz="1200" b="1" dirty="0" err="1">
                <a:solidFill>
                  <a:srgbClr val="00B050"/>
                </a:solidFill>
                <a:effectLst/>
                <a:latin typeface="Consolas" panose="020B0609020204030204" pitchFamily="49" charset="0"/>
              </a:rPr>
              <a:t>operatingSystem</a:t>
            </a:r>
            <a:r>
              <a:rPr lang="en-US" sz="1200" b="1" dirty="0">
                <a:solidFill>
                  <a:srgbClr val="00B050"/>
                </a:solidFill>
                <a:effectLst/>
                <a:latin typeface="Consolas" panose="020B0609020204030204" pitchFamily="49" charset="0"/>
              </a:rPr>
              <a:t> value out of the ParsedFields2 column</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extend</a:t>
            </a:r>
            <a:r>
              <a:rPr lang="en-US" sz="1200" b="0" dirty="0">
                <a:solidFill>
                  <a:srgbClr val="000000"/>
                </a:solidFill>
                <a:effectLst/>
                <a:latin typeface="Consolas" panose="020B0609020204030204" pitchFamily="49" charset="0"/>
              </a:rPr>
              <a:t> OS = </a:t>
            </a:r>
            <a:r>
              <a:rPr lang="en-US" sz="1200" b="0" dirty="0" err="1">
                <a:solidFill>
                  <a:srgbClr val="000000"/>
                </a:solidFill>
                <a:effectLst/>
                <a:latin typeface="Consolas" panose="020B0609020204030204" pitchFamily="49" charset="0"/>
              </a:rPr>
              <a:t>tostring</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OperatingSystem</a:t>
            </a:r>
            <a:r>
              <a:rPr lang="en-US" sz="1200" b="0" dirty="0">
                <a:solidFill>
                  <a:srgbClr val="000000"/>
                </a:solidFill>
                <a:effectLst/>
                <a:latin typeface="Consolas" panose="020B0609020204030204" pitchFamily="49" charset="0"/>
              </a:rPr>
              <a:t>) </a:t>
            </a:r>
            <a:r>
              <a:rPr lang="en-US" sz="1200" b="1" dirty="0">
                <a:solidFill>
                  <a:srgbClr val="00B050"/>
                </a:solidFill>
                <a:effectLst/>
                <a:latin typeface="Consolas" panose="020B0609020204030204" pitchFamily="49" charset="0"/>
              </a:rPr>
              <a:t>//convert to string format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AuthMethod</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"Previously satisfied"</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and</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AuthMethod</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 </a:t>
            </a:r>
            <a:r>
              <a:rPr lang="en-US" sz="1200" b="1" dirty="0">
                <a:solidFill>
                  <a:srgbClr val="00B050"/>
                </a:solidFill>
                <a:effectLst/>
                <a:latin typeface="Consolas" panose="020B0609020204030204" pitchFamily="49" charset="0"/>
              </a:rPr>
              <a:t>//remove Previously Satisfied and blank </a:t>
            </a:r>
            <a:r>
              <a:rPr lang="en-US" sz="1200" b="1" dirty="0" err="1">
                <a:solidFill>
                  <a:srgbClr val="00B050"/>
                </a:solidFill>
                <a:effectLst/>
                <a:latin typeface="Consolas" panose="020B0609020204030204" pitchFamily="49" charset="0"/>
              </a:rPr>
              <a:t>AuthMethods</a:t>
            </a:r>
            <a:r>
              <a:rPr lang="en-US" sz="1200" b="1" dirty="0">
                <a:solidFill>
                  <a:srgbClr val="00B050"/>
                </a:solidFill>
                <a:effectLst/>
                <a:latin typeface="Consolas" panose="020B0609020204030204" pitchFamily="49" charset="0"/>
              </a:rPr>
              <a:t> from the query</a:t>
            </a: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UserDisplayName</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"On-Premises Directory Synchronization Service Account“ </a:t>
            </a:r>
            <a:r>
              <a:rPr lang="en-US" sz="1200" b="1" dirty="0">
                <a:solidFill>
                  <a:srgbClr val="00B050"/>
                </a:solidFill>
                <a:effectLst/>
                <a:latin typeface="Consolas" panose="020B0609020204030204" pitchFamily="49" charset="0"/>
              </a:rPr>
              <a:t>//remove this </a:t>
            </a:r>
            <a:r>
              <a:rPr lang="en-US" sz="1200" b="1" dirty="0" err="1">
                <a:solidFill>
                  <a:srgbClr val="00B050"/>
                </a:solidFill>
                <a:effectLst/>
                <a:latin typeface="Consolas" panose="020B0609020204030204" pitchFamily="49" charset="0"/>
              </a:rPr>
              <a:t>UserDisplayDname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AuthMethod</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AuthMethod</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or</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AuthMethod</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1" dirty="0">
                <a:solidFill>
                  <a:srgbClr val="00B050"/>
                </a:solidFill>
                <a:effectLst/>
                <a:latin typeface="Consolas" panose="020B0609020204030204" pitchFamily="49" charset="0"/>
              </a:rPr>
              <a:t>//</a:t>
            </a:r>
            <a:r>
              <a:rPr lang="en-US" sz="1200" b="1" dirty="0" err="1">
                <a:solidFill>
                  <a:srgbClr val="00B050"/>
                </a:solidFill>
                <a:effectLst/>
                <a:latin typeface="Consolas" panose="020B0609020204030204" pitchFamily="49" charset="0"/>
              </a:rPr>
              <a:t>AuthMethod</a:t>
            </a:r>
            <a:r>
              <a:rPr lang="en-US" sz="1200" b="1" dirty="0">
                <a:solidFill>
                  <a:srgbClr val="00B050"/>
                </a:solidFill>
                <a:effectLst/>
                <a:latin typeface="Consolas" panose="020B0609020204030204" pitchFamily="49" charset="0"/>
              </a:rPr>
              <a:t> parameter </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DeviceState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DeviceState</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or</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DeviceState</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1" dirty="0">
                <a:solidFill>
                  <a:srgbClr val="00B050"/>
                </a:solidFill>
                <a:latin typeface="Consolas" panose="020B0609020204030204" pitchFamily="49" charset="0"/>
              </a:rPr>
              <a:t>//</a:t>
            </a:r>
            <a:r>
              <a:rPr lang="en-US" sz="1200" b="1" dirty="0" err="1">
                <a:solidFill>
                  <a:srgbClr val="00B050"/>
                </a:solidFill>
                <a:latin typeface="Consolas" panose="020B0609020204030204" pitchFamily="49" charset="0"/>
              </a:rPr>
              <a:t>DeviceState</a:t>
            </a:r>
            <a:r>
              <a:rPr lang="en-US" sz="1200" b="1" dirty="0">
                <a:solidFill>
                  <a:srgbClr val="00B050"/>
                </a:solidFill>
                <a:latin typeface="Consolas" panose="020B0609020204030204" pitchFamily="49" charset="0"/>
              </a:rPr>
              <a:t> parameter</a:t>
            </a: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User:escape</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"All users"</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or</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UserDisplayName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contains</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User:escape</a:t>
            </a:r>
            <a:r>
              <a:rPr lang="en-US" sz="1200" b="0" dirty="0">
                <a:solidFill>
                  <a:srgbClr val="A31515"/>
                </a:solidFill>
                <a:effectLst/>
                <a:latin typeface="Consolas" panose="020B0609020204030204" pitchFamily="49" charset="0"/>
              </a:rPr>
              <a:t>}“ </a:t>
            </a:r>
            <a:r>
              <a:rPr lang="en-US" sz="1200" b="1" dirty="0">
                <a:solidFill>
                  <a:srgbClr val="00B050"/>
                </a:solidFill>
                <a:latin typeface="Consolas" panose="020B0609020204030204" pitchFamily="49" charset="0"/>
              </a:rPr>
              <a:t>//User parameter</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App:escape</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"All apps"</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or</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AppDisplayName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contains</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App:escape</a:t>
            </a:r>
            <a:r>
              <a:rPr lang="en-US" sz="1200" b="0" dirty="0">
                <a:solidFill>
                  <a:srgbClr val="A31515"/>
                </a:solidFill>
                <a:effectLst/>
                <a:latin typeface="Consolas" panose="020B0609020204030204" pitchFamily="49" charset="0"/>
              </a:rPr>
              <a:t>}“ </a:t>
            </a:r>
            <a:r>
              <a:rPr lang="en-US" sz="1200" b="1" dirty="0">
                <a:solidFill>
                  <a:srgbClr val="00B050"/>
                </a:solidFill>
                <a:latin typeface="Consolas" panose="020B0609020204030204" pitchFamily="49" charset="0"/>
              </a:rPr>
              <a:t>//App parameter</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OS:escape</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"All OS"</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or</a:t>
            </a:r>
            <a:r>
              <a:rPr lang="en-US" sz="1200" b="0" dirty="0">
                <a:solidFill>
                  <a:srgbClr val="000000"/>
                </a:solidFill>
                <a:effectLst/>
                <a:latin typeface="Consolas" panose="020B0609020204030204" pitchFamily="49" charset="0"/>
              </a:rPr>
              <a:t> OS </a:t>
            </a:r>
            <a:r>
              <a:rPr lang="en-US" sz="1200" b="0" dirty="0">
                <a:solidFill>
                  <a:srgbClr val="0000FF"/>
                </a:solidFill>
                <a:effectLst/>
                <a:latin typeface="Consolas" panose="020B0609020204030204" pitchFamily="49" charset="0"/>
              </a:rPr>
              <a:t>contains</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OS:escape</a:t>
            </a:r>
            <a:r>
              <a:rPr lang="en-US" sz="1200" b="0" dirty="0">
                <a:solidFill>
                  <a:srgbClr val="A31515"/>
                </a:solidFill>
                <a:effectLst/>
                <a:latin typeface="Consolas" panose="020B0609020204030204" pitchFamily="49" charset="0"/>
              </a:rPr>
              <a:t>}“ </a:t>
            </a:r>
            <a:r>
              <a:rPr lang="en-US" sz="1200" b="1" dirty="0">
                <a:solidFill>
                  <a:srgbClr val="00B050"/>
                </a:solidFill>
                <a:latin typeface="Consolas" panose="020B0609020204030204" pitchFamily="49" charset="0"/>
              </a:rPr>
              <a:t>//OS parameter</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extend</a:t>
            </a:r>
            <a:r>
              <a:rPr lang="en-US" sz="1200" b="0" dirty="0">
                <a:solidFill>
                  <a:srgbClr val="000000"/>
                </a:solidFill>
                <a:effectLst/>
                <a:latin typeface="Consolas" panose="020B0609020204030204" pitchFamily="49" charset="0"/>
              </a:rPr>
              <a:t> Status = </a:t>
            </a:r>
            <a:r>
              <a:rPr lang="en-US" sz="1200" b="0" dirty="0" err="1">
                <a:solidFill>
                  <a:srgbClr val="000000"/>
                </a:solidFill>
                <a:effectLst/>
                <a:latin typeface="Consolas" panose="020B0609020204030204" pitchFamily="49" charset="0"/>
              </a:rPr>
              <a:t>ParsedFields.succeeded</a:t>
            </a:r>
            <a:r>
              <a:rPr lang="en-US" sz="1200" b="0" dirty="0">
                <a:solidFill>
                  <a:srgbClr val="000000"/>
                </a:solidFill>
                <a:effectLst/>
                <a:latin typeface="Consolas" panose="020B0609020204030204" pitchFamily="49" charset="0"/>
              </a:rPr>
              <a:t> </a:t>
            </a:r>
            <a:r>
              <a:rPr lang="en-US" sz="1200" b="1" dirty="0">
                <a:solidFill>
                  <a:srgbClr val="00B050"/>
                </a:solidFill>
                <a:latin typeface="Consolas" panose="020B0609020204030204" pitchFamily="49" charset="0"/>
              </a:rPr>
              <a:t>//extract the succeeded </a:t>
            </a:r>
            <a:r>
              <a:rPr lang="en-US" sz="1200" b="1" dirty="0" err="1">
                <a:solidFill>
                  <a:srgbClr val="00B050"/>
                </a:solidFill>
                <a:latin typeface="Consolas" panose="020B0609020204030204" pitchFamily="49" charset="0"/>
              </a:rPr>
              <a:t>valueout</a:t>
            </a:r>
            <a:r>
              <a:rPr lang="en-US" sz="1200" b="1" dirty="0">
                <a:solidFill>
                  <a:srgbClr val="00B050"/>
                </a:solidFill>
                <a:latin typeface="Consolas" panose="020B0609020204030204" pitchFamily="49" charset="0"/>
              </a:rPr>
              <a:t> of the ParsedFields2 column</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extend</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AuthStatus</a:t>
            </a:r>
            <a:r>
              <a:rPr lang="en-US" sz="1200" b="0" dirty="0">
                <a:solidFill>
                  <a:srgbClr val="000000"/>
                </a:solidFill>
                <a:effectLst/>
                <a:latin typeface="Consolas" panose="020B0609020204030204" pitchFamily="49" charset="0"/>
              </a:rPr>
              <a:t> = case(Status == </a:t>
            </a:r>
            <a:r>
              <a:rPr lang="en-US" sz="1200" b="0" dirty="0">
                <a:solidFill>
                  <a:srgbClr val="A31515"/>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"Success"</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"Failure"</a:t>
            </a:r>
            <a:r>
              <a:rPr lang="en-US" sz="1200" b="0" dirty="0">
                <a:solidFill>
                  <a:srgbClr val="000000"/>
                </a:solidFill>
                <a:effectLst/>
                <a:latin typeface="Consolas" panose="020B0609020204030204" pitchFamily="49" charset="0"/>
              </a:rPr>
              <a:t>) </a:t>
            </a:r>
            <a:r>
              <a:rPr lang="en-US" sz="1200" b="1" dirty="0">
                <a:solidFill>
                  <a:srgbClr val="00B050"/>
                </a:solidFill>
                <a:latin typeface="Consolas" panose="020B0609020204030204" pitchFamily="49" charset="0"/>
              </a:rPr>
              <a:t>//label status as Success or Failure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AuthStatus</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AuthStatus</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or</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AuthStatus</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1" dirty="0">
                <a:solidFill>
                  <a:srgbClr val="00B050"/>
                </a:solidFill>
                <a:latin typeface="Consolas" panose="020B0609020204030204" pitchFamily="49" charset="0"/>
              </a:rPr>
              <a:t>//</a:t>
            </a:r>
            <a:r>
              <a:rPr lang="en-US" sz="1200" b="1" dirty="0" err="1">
                <a:solidFill>
                  <a:srgbClr val="00B050"/>
                </a:solidFill>
                <a:latin typeface="Consolas" panose="020B0609020204030204" pitchFamily="49" charset="0"/>
              </a:rPr>
              <a:t>AuthStatus</a:t>
            </a:r>
            <a:r>
              <a:rPr lang="en-US" sz="1200" b="1" dirty="0">
                <a:solidFill>
                  <a:srgbClr val="00B050"/>
                </a:solidFill>
                <a:latin typeface="Consolas" panose="020B0609020204030204" pitchFamily="49" charset="0"/>
              </a:rPr>
              <a:t> parameter</a:t>
            </a:r>
          </a:p>
          <a:p>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summarize</a:t>
            </a:r>
            <a:r>
              <a:rPr lang="en-US" sz="1200" b="0" dirty="0">
                <a:solidFill>
                  <a:srgbClr val="000000"/>
                </a:solidFill>
                <a:effectLst/>
                <a:latin typeface="Consolas" panose="020B0609020204030204" pitchFamily="49" charset="0"/>
              </a:rPr>
              <a:t> Count = </a:t>
            </a:r>
            <a:r>
              <a:rPr lang="en-US" sz="1200" b="0" dirty="0">
                <a:solidFill>
                  <a:srgbClr val="0000FF"/>
                </a:solidFill>
                <a:effectLst/>
                <a:latin typeface="Consolas" panose="020B0609020204030204" pitchFamily="49" charset="0"/>
              </a:rPr>
              <a:t>count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by</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AuthMethod</a:t>
            </a:r>
            <a:r>
              <a:rPr lang="en-US" sz="1200" b="0" dirty="0">
                <a:solidFill>
                  <a:srgbClr val="000000"/>
                </a:solidFill>
                <a:effectLst/>
                <a:latin typeface="Consolas" panose="020B0609020204030204" pitchFamily="49" charset="0"/>
              </a:rPr>
              <a:t> </a:t>
            </a:r>
            <a:r>
              <a:rPr lang="en-US" sz="1200" b="1" dirty="0">
                <a:solidFill>
                  <a:srgbClr val="00B050"/>
                </a:solidFill>
                <a:latin typeface="Consolas" panose="020B0609020204030204" pitchFamily="49" charset="0"/>
              </a:rPr>
              <a:t>//summarize operator aggregates data and produces count by </a:t>
            </a:r>
            <a:r>
              <a:rPr lang="en-US" sz="1200" b="1" dirty="0" err="1">
                <a:solidFill>
                  <a:srgbClr val="00B050"/>
                </a:solidFill>
                <a:latin typeface="Consolas" panose="020B0609020204030204" pitchFamily="49" charset="0"/>
              </a:rPr>
              <a:t>AuthMethod</a:t>
            </a:r>
            <a:endParaRPr lang="en-US" sz="1200" b="1" dirty="0">
              <a:solidFill>
                <a:srgbClr val="00B050"/>
              </a:solidFill>
              <a:latin typeface="Consolas" panose="020B0609020204030204" pitchFamily="49" charset="0"/>
            </a:endParaRPr>
          </a:p>
          <a:p>
            <a:endParaRPr lang="en-US" sz="1200" b="0" dirty="0">
              <a:solidFill>
                <a:srgbClr val="000000"/>
              </a:solidFill>
              <a:effectLst/>
              <a:latin typeface="Consolas" panose="020B0609020204030204" pitchFamily="49" charset="0"/>
            </a:endParaRPr>
          </a:p>
          <a:p>
            <a:endParaRPr lang="en-US" sz="1200" b="0" dirty="0">
              <a:solidFill>
                <a:srgbClr val="000000"/>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46ADC010-1159-870B-DA64-40FF0463DA6E}"/>
              </a:ext>
            </a:extLst>
          </p:cNvPr>
          <p:cNvPicPr>
            <a:picLocks noChangeAspect="1"/>
          </p:cNvPicPr>
          <p:nvPr/>
        </p:nvPicPr>
        <p:blipFill>
          <a:blip r:embed="rId2"/>
          <a:stretch>
            <a:fillRect/>
          </a:stretch>
        </p:blipFill>
        <p:spPr>
          <a:xfrm>
            <a:off x="9950189" y="5327374"/>
            <a:ext cx="2126462" cy="1394097"/>
          </a:xfrm>
          <a:prstGeom prst="rect">
            <a:avLst/>
          </a:prstGeom>
        </p:spPr>
      </p:pic>
    </p:spTree>
    <p:extLst>
      <p:ext uri="{BB962C8B-B14F-4D97-AF65-F5344CB8AC3E}">
        <p14:creationId xmlns:p14="http://schemas.microsoft.com/office/powerpoint/2010/main" val="3778246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9789-0EEE-3DC5-8A43-2364D78AE6CC}"/>
              </a:ext>
            </a:extLst>
          </p:cNvPr>
          <p:cNvSpPr>
            <a:spLocks noGrp="1"/>
          </p:cNvSpPr>
          <p:nvPr>
            <p:ph type="title"/>
          </p:nvPr>
        </p:nvSpPr>
        <p:spPr/>
        <p:txBody>
          <a:bodyPr>
            <a:normAutofit/>
          </a:bodyPr>
          <a:lstStyle/>
          <a:p>
            <a:endParaRPr lang="en-US"/>
          </a:p>
        </p:txBody>
      </p:sp>
      <p:sp>
        <p:nvSpPr>
          <p:cNvPr id="5" name="Title 7">
            <a:extLst>
              <a:ext uri="{FF2B5EF4-FFF2-40B4-BE49-F238E27FC236}">
                <a16:creationId xmlns:a16="http://schemas.microsoft.com/office/drawing/2014/main" id="{D8648CF4-8C30-6CDF-1B1F-BF75E8C4B4FB}"/>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Percentage</a:t>
            </a:r>
          </a:p>
        </p:txBody>
      </p:sp>
      <p:pic>
        <p:nvPicPr>
          <p:cNvPr id="7" name="Content Placeholder 13">
            <a:extLst>
              <a:ext uri="{FF2B5EF4-FFF2-40B4-BE49-F238E27FC236}">
                <a16:creationId xmlns:a16="http://schemas.microsoft.com/office/drawing/2014/main" id="{F597B0F1-B633-8951-B212-360E0F16694E}"/>
              </a:ext>
            </a:extLst>
          </p:cNvPr>
          <p:cNvPicPr>
            <a:picLocks noChangeAspect="1"/>
          </p:cNvPicPr>
          <p:nvPr/>
        </p:nvPicPr>
        <p:blipFill>
          <a:blip r:embed="rId2"/>
          <a:stretch>
            <a:fillRect/>
          </a:stretch>
        </p:blipFill>
        <p:spPr>
          <a:xfrm>
            <a:off x="10013418" y="5141843"/>
            <a:ext cx="1881402" cy="1446202"/>
          </a:xfrm>
          <a:prstGeom prst="rect">
            <a:avLst/>
          </a:prstGeom>
        </p:spPr>
      </p:pic>
      <p:sp>
        <p:nvSpPr>
          <p:cNvPr id="11" name="TextBox 10">
            <a:extLst>
              <a:ext uri="{FF2B5EF4-FFF2-40B4-BE49-F238E27FC236}">
                <a16:creationId xmlns:a16="http://schemas.microsoft.com/office/drawing/2014/main" id="{3EBF3F15-063E-32AD-220B-60098320B00D}"/>
              </a:ext>
            </a:extLst>
          </p:cNvPr>
          <p:cNvSpPr txBox="1"/>
          <p:nvPr/>
        </p:nvSpPr>
        <p:spPr>
          <a:xfrm>
            <a:off x="457200" y="1638840"/>
            <a:ext cx="11437620" cy="4893647"/>
          </a:xfrm>
          <a:prstGeom prst="rect">
            <a:avLst/>
          </a:prstGeom>
          <a:noFill/>
        </p:spPr>
        <p:txBody>
          <a:bodyPr wrap="square">
            <a:spAutoFit/>
          </a:bodyPr>
          <a:lstStyle/>
          <a:p>
            <a:r>
              <a:rPr lang="en-US" sz="1200" b="0">
                <a:solidFill>
                  <a:srgbClr val="000000"/>
                </a:solidFill>
                <a:effectLst/>
                <a:highlight>
                  <a:srgbClr val="FFFF00"/>
                </a:highlight>
                <a:latin typeface="Consolas" panose="020B0609020204030204" pitchFamily="49" charset="0"/>
              </a:rPr>
              <a:t>let </a:t>
            </a:r>
            <a:r>
              <a:rPr lang="en-US" sz="1200" b="0" err="1">
                <a:solidFill>
                  <a:srgbClr val="000000"/>
                </a:solidFill>
                <a:effectLst/>
                <a:highlight>
                  <a:srgbClr val="FFFF00"/>
                </a:highlight>
                <a:latin typeface="Consolas" panose="020B0609020204030204" pitchFamily="49" charset="0"/>
              </a:rPr>
              <a:t>baseQuery</a:t>
            </a:r>
            <a:r>
              <a:rPr lang="en-US" sz="1200" b="0">
                <a:solidFill>
                  <a:srgbClr val="000000"/>
                </a:solidFill>
                <a:effectLst/>
                <a:highlight>
                  <a:srgbClr val="FFFF00"/>
                </a:highlight>
                <a:latin typeface="Consolas" panose="020B0609020204030204" pitchFamily="49" charset="0"/>
              </a:rPr>
              <a:t> = </a:t>
            </a:r>
            <a:r>
              <a:rPr lang="en-US" sz="1200" b="1">
                <a:solidFill>
                  <a:srgbClr val="00B050"/>
                </a:solidFill>
                <a:latin typeface="Consolas" panose="020B0609020204030204" pitchFamily="49" charset="0"/>
              </a:rPr>
              <a:t>//store a dataset in </a:t>
            </a:r>
            <a:r>
              <a:rPr lang="en-US" sz="1200" b="1" err="1">
                <a:solidFill>
                  <a:srgbClr val="00B050"/>
                </a:solidFill>
                <a:latin typeface="Consolas" panose="020B0609020204030204" pitchFamily="49" charset="0"/>
              </a:rPr>
              <a:t>baseQuery</a:t>
            </a:r>
            <a:endParaRPr lang="en-US" sz="1200" b="0">
              <a:solidFill>
                <a:srgbClr val="000000"/>
              </a:solidFill>
              <a:effectLst/>
              <a:latin typeface="Consolas" panose="020B0609020204030204" pitchFamily="49" charset="0"/>
            </a:endParaRPr>
          </a:p>
          <a:p>
            <a:r>
              <a:rPr lang="en-US" sz="1200" b="0">
                <a:solidFill>
                  <a:srgbClr val="000000"/>
                </a:solidFill>
                <a:effectLst/>
                <a:highlight>
                  <a:srgbClr val="FFFF00"/>
                </a:highlight>
                <a:latin typeface="Consolas" panose="020B0609020204030204" pitchFamily="49" charset="0"/>
              </a:rPr>
              <a:t>materialize(</a:t>
            </a:r>
            <a:r>
              <a:rPr lang="en-US" sz="1200" b="0" err="1">
                <a:solidFill>
                  <a:srgbClr val="000000"/>
                </a:solidFill>
                <a:effectLst/>
                <a:latin typeface="Consolas" panose="020B0609020204030204" pitchFamily="49" charset="0"/>
              </a:rPr>
              <a:t>SigninLogs</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//materialize creates a subquery that other queries can reference</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mv-expand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ParsedFields</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parse_json</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AuthenticationDetails</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//parse out Authentication Details column and put in new column called “</a:t>
            </a:r>
            <a:r>
              <a:rPr lang="en-US" sz="1200" b="1" err="1">
                <a:solidFill>
                  <a:srgbClr val="00B050"/>
                </a:solidFill>
                <a:effectLst/>
                <a:latin typeface="Consolas" panose="020B0609020204030204" pitchFamily="49" charset="0"/>
              </a:rPr>
              <a:t>ParsedFields</a:t>
            </a:r>
            <a:r>
              <a:rPr lang="en-US" sz="1200" b="1">
                <a:solidFill>
                  <a:srgbClr val="00B050"/>
                </a:solidFill>
                <a:effectLst/>
                <a:latin typeface="Consolas" panose="020B0609020204030204" pitchFamily="49" charset="0"/>
              </a:rPr>
              <a:t>”</a:t>
            </a: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AuthenticationMethod</a:t>
            </a:r>
            <a:r>
              <a:rPr lang="en-US" sz="1200" b="0">
                <a:solidFill>
                  <a:srgbClr val="000000"/>
                </a:solidFill>
                <a:effectLst/>
                <a:latin typeface="Consolas" panose="020B0609020204030204" pitchFamily="49" charset="0"/>
              </a:rPr>
              <a:t> = </a:t>
            </a:r>
            <a:r>
              <a:rPr lang="en-US" sz="1200" b="0" err="1">
                <a:solidFill>
                  <a:srgbClr val="000000"/>
                </a:solidFill>
                <a:effectLst/>
                <a:latin typeface="Consolas" panose="020B0609020204030204" pitchFamily="49" charset="0"/>
              </a:rPr>
              <a:t>ParsedFields.authenticationMethod</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//create new column by extracting the </a:t>
            </a:r>
            <a:r>
              <a:rPr lang="en-US" sz="1200" b="1" err="1">
                <a:solidFill>
                  <a:srgbClr val="00B050"/>
                </a:solidFill>
                <a:effectLst/>
                <a:latin typeface="Consolas" panose="020B0609020204030204" pitchFamily="49" charset="0"/>
              </a:rPr>
              <a:t>authenticationMethod</a:t>
            </a:r>
            <a:r>
              <a:rPr lang="en-US" sz="1200" b="1">
                <a:solidFill>
                  <a:srgbClr val="00B050"/>
                </a:solidFill>
                <a:effectLst/>
                <a:latin typeface="Consolas" panose="020B0609020204030204" pitchFamily="49" charset="0"/>
              </a:rPr>
              <a:t> value out of the </a:t>
            </a:r>
            <a:r>
              <a:rPr lang="en-US" sz="1200" b="1" err="1">
                <a:solidFill>
                  <a:srgbClr val="00B050"/>
                </a:solidFill>
                <a:effectLst/>
                <a:latin typeface="Consolas" panose="020B0609020204030204" pitchFamily="49" charset="0"/>
              </a:rPr>
              <a:t>ParsedFields</a:t>
            </a:r>
            <a:r>
              <a:rPr lang="en-US" sz="1200" b="1">
                <a:solidFill>
                  <a:srgbClr val="00B050"/>
                </a:solidFill>
                <a:effectLst/>
                <a:latin typeface="Consolas" panose="020B0609020204030204" pitchFamily="49" charset="0"/>
              </a:rPr>
              <a:t>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err="1">
                <a:solidFill>
                  <a:srgbClr val="000000"/>
                </a:solidFill>
                <a:effectLst/>
                <a:latin typeface="Consolas" panose="020B0609020204030204" pitchFamily="49" charset="0"/>
              </a:rPr>
              <a:t>tostring</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AuthenticationMethod</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format</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ParsedFields2=</a:t>
            </a:r>
            <a:r>
              <a:rPr lang="en-US" sz="1200" b="0" err="1">
                <a:solidFill>
                  <a:srgbClr val="000000"/>
                </a:solidFill>
                <a:effectLst/>
                <a:latin typeface="Consolas" panose="020B0609020204030204" pitchFamily="49" charset="0"/>
              </a:rPr>
              <a:t>parse_json</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//parse out Device Details column and put in column called “ParsedFields2”</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DeviceState</a:t>
            </a:r>
            <a:r>
              <a:rPr lang="en-US" sz="1200" b="0">
                <a:solidFill>
                  <a:srgbClr val="000000"/>
                </a:solidFill>
                <a:effectLst/>
                <a:latin typeface="Consolas" panose="020B0609020204030204" pitchFamily="49" charset="0"/>
              </a:rPr>
              <a:t> = case(</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trustType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"Unmanaged"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trustType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OperatingSystem</a:t>
            </a:r>
            <a:r>
              <a:rPr lang="en-US" sz="1200" b="0">
                <a:solidFill>
                  <a:srgbClr val="000000"/>
                </a:solidFill>
                <a:effectLst/>
                <a:latin typeface="Consolas" panose="020B0609020204030204" pitchFamily="49" charset="0"/>
              </a:rPr>
              <a:t> = ParsedFields2.operatingSystem </a:t>
            </a:r>
            <a:r>
              <a:rPr lang="en-US" sz="1200" b="1">
                <a:solidFill>
                  <a:srgbClr val="00B050"/>
                </a:solidFill>
                <a:effectLst/>
                <a:latin typeface="Consolas" panose="020B0609020204030204" pitchFamily="49" charset="0"/>
              </a:rPr>
              <a:t>//extract the </a:t>
            </a:r>
            <a:r>
              <a:rPr lang="en-US" sz="1200" b="1" err="1">
                <a:solidFill>
                  <a:srgbClr val="00B050"/>
                </a:solidFill>
                <a:effectLst/>
                <a:latin typeface="Consolas" panose="020B0609020204030204" pitchFamily="49" charset="0"/>
              </a:rPr>
              <a:t>operatingSystem</a:t>
            </a:r>
            <a:r>
              <a:rPr lang="en-US" sz="1200" b="1">
                <a:solidFill>
                  <a:srgbClr val="00B050"/>
                </a:solidFill>
                <a:effectLst/>
                <a:latin typeface="Consolas" panose="020B0609020204030204" pitchFamily="49" charset="0"/>
              </a:rPr>
              <a:t> value out of the ParsedFields2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OS = </a:t>
            </a:r>
            <a:r>
              <a:rPr lang="en-US" sz="1200" b="0" err="1">
                <a:solidFill>
                  <a:srgbClr val="000000"/>
                </a:solidFill>
                <a:effectLst/>
                <a:latin typeface="Consolas" panose="020B0609020204030204" pitchFamily="49" charset="0"/>
              </a:rPr>
              <a:t>tostring</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OperatingSystem</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format</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"Previously satisfied"</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and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 </a:t>
            </a:r>
            <a:r>
              <a:rPr lang="en-US" sz="1200" b="1">
                <a:solidFill>
                  <a:srgbClr val="00B050"/>
                </a:solidFill>
                <a:effectLst/>
                <a:latin typeface="Consolas" panose="020B0609020204030204" pitchFamily="49" charset="0"/>
              </a:rPr>
              <a:t>//remove Previously Satisfied and blank </a:t>
            </a:r>
            <a:r>
              <a:rPr lang="en-US" sz="1200" b="1" err="1">
                <a:solidFill>
                  <a:srgbClr val="00B050"/>
                </a:solidFill>
                <a:effectLst/>
                <a:latin typeface="Consolas" panose="020B0609020204030204" pitchFamily="49" charset="0"/>
              </a:rPr>
              <a:t>AuthMethods</a:t>
            </a:r>
            <a:r>
              <a:rPr lang="en-US" sz="1200" b="1">
                <a:solidFill>
                  <a:srgbClr val="00B050"/>
                </a:solidFill>
                <a:effectLst/>
                <a:latin typeface="Consolas" panose="020B0609020204030204" pitchFamily="49" charset="0"/>
              </a:rPr>
              <a:t> from the query</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UserDisplayName</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"On-Premises Directory Synchronization Service Account“ </a:t>
            </a:r>
            <a:r>
              <a:rPr lang="en-US" sz="1200" b="1">
                <a:solidFill>
                  <a:srgbClr val="00B050"/>
                </a:solidFill>
                <a:effectLst/>
                <a:latin typeface="Consolas" panose="020B0609020204030204" pitchFamily="49" charset="0"/>
              </a:rPr>
              <a:t>//remove this </a:t>
            </a:r>
            <a:r>
              <a:rPr lang="en-US" sz="1200" b="1" err="1">
                <a:solidFill>
                  <a:srgbClr val="00B050"/>
                </a:solidFill>
                <a:effectLst/>
                <a:latin typeface="Consolas" panose="020B0609020204030204" pitchFamily="49" charset="0"/>
              </a:rPr>
              <a:t>UserDisplayDname</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AuthMethod</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AuthMethod</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a:t>
            </a:r>
            <a:r>
              <a:rPr lang="en-US" sz="1200" b="1" err="1">
                <a:solidFill>
                  <a:srgbClr val="00B050"/>
                </a:solidFill>
                <a:effectLst/>
                <a:latin typeface="Consolas" panose="020B0609020204030204" pitchFamily="49" charset="0"/>
              </a:rPr>
              <a:t>AuthMethod</a:t>
            </a:r>
            <a:r>
              <a:rPr lang="en-US" sz="1200" b="1">
                <a:solidFill>
                  <a:srgbClr val="00B050"/>
                </a:solidFill>
                <a:effectLst/>
                <a:latin typeface="Consolas" panose="020B0609020204030204" pitchFamily="49" charset="0"/>
              </a:rPr>
              <a:t> parameter </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DeviceState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DeviceState</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DeviceState</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t>
            </a:r>
            <a:r>
              <a:rPr lang="en-US" sz="1200" b="1" err="1">
                <a:solidFill>
                  <a:srgbClr val="00B050"/>
                </a:solidFill>
                <a:latin typeface="Consolas" panose="020B0609020204030204" pitchFamily="49" charset="0"/>
              </a:rPr>
              <a:t>DeviceState</a:t>
            </a:r>
            <a:r>
              <a:rPr lang="en-US" sz="1200" b="1">
                <a:solidFill>
                  <a:srgbClr val="00B050"/>
                </a:solidFill>
                <a:latin typeface="Consolas" panose="020B0609020204030204" pitchFamily="49" charset="0"/>
              </a:rPr>
              <a:t> parameter</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User:escape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users"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UserDisplayName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User:escape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//User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App:escape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apps"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AppDisplayName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App:escape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//App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OS:escape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OS"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OS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OS:escape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//OS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Status = </a:t>
            </a:r>
            <a:r>
              <a:rPr lang="en-US" sz="1200" b="0" err="1">
                <a:solidFill>
                  <a:srgbClr val="000000"/>
                </a:solidFill>
                <a:effectLst/>
                <a:latin typeface="Consolas" panose="020B0609020204030204" pitchFamily="49" charset="0"/>
              </a:rPr>
              <a:t>ParsedFields.succeeded</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//extract the succeeded </a:t>
            </a:r>
            <a:r>
              <a:rPr lang="en-US" sz="1200" b="1" err="1">
                <a:solidFill>
                  <a:srgbClr val="00B050"/>
                </a:solidFill>
                <a:latin typeface="Consolas" panose="020B0609020204030204" pitchFamily="49" charset="0"/>
              </a:rPr>
              <a:t>valueout</a:t>
            </a:r>
            <a:r>
              <a:rPr lang="en-US" sz="1200" b="1">
                <a:solidFill>
                  <a:srgbClr val="00B050"/>
                </a:solidFill>
                <a:latin typeface="Consolas" panose="020B0609020204030204" pitchFamily="49" charset="0"/>
              </a:rPr>
              <a:t> of the ParsedFields2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AuthStatus</a:t>
            </a:r>
            <a:r>
              <a:rPr lang="en-US" sz="1200" b="0">
                <a:solidFill>
                  <a:srgbClr val="000000"/>
                </a:solidFill>
                <a:effectLst/>
                <a:latin typeface="Consolas" panose="020B0609020204030204" pitchFamily="49" charset="0"/>
              </a:rPr>
              <a:t> = case(Status == </a:t>
            </a:r>
            <a:r>
              <a:rPr lang="en-US" sz="1200" b="0">
                <a:solidFill>
                  <a:srgbClr val="A31515"/>
                </a:solidFill>
                <a:effectLst/>
                <a:latin typeface="Consolas" panose="020B0609020204030204" pitchFamily="49" charset="0"/>
              </a:rPr>
              <a:t>"true"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"Success"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"Failure"</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//label status as Success or Failure</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AuthStatus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AuthStatus</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AuthStatus</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t>
            </a:r>
            <a:r>
              <a:rPr lang="en-US" sz="1200" b="1" err="1">
                <a:solidFill>
                  <a:srgbClr val="00B050"/>
                </a:solidFill>
                <a:latin typeface="Consolas" panose="020B0609020204030204" pitchFamily="49" charset="0"/>
              </a:rPr>
              <a:t>AuthStatus</a:t>
            </a:r>
            <a:r>
              <a:rPr lang="en-US" sz="1200" b="1">
                <a:solidFill>
                  <a:srgbClr val="00B050"/>
                </a:solidFill>
                <a:latin typeface="Consolas" panose="020B0609020204030204" pitchFamily="49" charset="0"/>
              </a:rPr>
              <a:t> parameter</a:t>
            </a:r>
          </a:p>
          <a:p>
            <a:r>
              <a:rPr lang="en-US" sz="1200" b="0">
                <a:solidFill>
                  <a:srgbClr val="000000"/>
                </a:solidFill>
                <a:effectLst/>
                <a:highlight>
                  <a:srgbClr val="FFFF00"/>
                </a:highlight>
                <a:latin typeface="Consolas" panose="020B0609020204030204" pitchFamily="49" charset="0"/>
              </a:rPr>
              <a:t>);</a:t>
            </a:r>
          </a:p>
          <a:p>
            <a:r>
              <a:rPr lang="en-US" sz="1200" b="0">
                <a:solidFill>
                  <a:srgbClr val="000000"/>
                </a:solidFill>
                <a:effectLst/>
                <a:highlight>
                  <a:srgbClr val="FFFF00"/>
                </a:highlight>
                <a:latin typeface="Consolas" panose="020B0609020204030204" pitchFamily="49" charset="0"/>
              </a:rPr>
              <a:t>let </a:t>
            </a:r>
            <a:r>
              <a:rPr lang="en-US" sz="1200" b="0" err="1">
                <a:solidFill>
                  <a:srgbClr val="000000"/>
                </a:solidFill>
                <a:effectLst/>
                <a:highlight>
                  <a:srgbClr val="FFFF00"/>
                </a:highlight>
                <a:latin typeface="Consolas" panose="020B0609020204030204" pitchFamily="49" charset="0"/>
              </a:rPr>
              <a:t>totalCount</a:t>
            </a:r>
            <a:r>
              <a:rPr lang="en-US" sz="1200" b="0">
                <a:solidFill>
                  <a:srgbClr val="000000"/>
                </a:solidFill>
                <a:effectLst/>
                <a:highlight>
                  <a:srgbClr val="FFFF00"/>
                </a:highlight>
                <a:latin typeface="Consolas" panose="020B0609020204030204" pitchFamily="49" charset="0"/>
              </a:rPr>
              <a:t> = </a:t>
            </a:r>
            <a:r>
              <a:rPr lang="en-US" sz="1200" b="0" err="1">
                <a:solidFill>
                  <a:srgbClr val="000000"/>
                </a:solidFill>
                <a:effectLst/>
                <a:highlight>
                  <a:srgbClr val="FFFF00"/>
                </a:highlight>
                <a:latin typeface="Consolas" panose="020B0609020204030204" pitchFamily="49" charset="0"/>
              </a:rPr>
              <a:t>toscalar</a:t>
            </a:r>
            <a:r>
              <a:rPr lang="en-US" sz="1200" b="0">
                <a:solidFill>
                  <a:srgbClr val="000000"/>
                </a:solidFill>
                <a:effectLst/>
                <a:highlight>
                  <a:srgbClr val="FFFF00"/>
                </a:highlight>
                <a:latin typeface="Consolas" panose="020B0609020204030204" pitchFamily="49" charset="0"/>
              </a:rPr>
              <a:t>(</a:t>
            </a:r>
            <a:r>
              <a:rPr lang="en-US" sz="1200" b="0" err="1">
                <a:solidFill>
                  <a:srgbClr val="000000"/>
                </a:solidFill>
                <a:effectLst/>
                <a:highlight>
                  <a:srgbClr val="FFFF00"/>
                </a:highlight>
                <a:latin typeface="Consolas" panose="020B0609020204030204" pitchFamily="49" charset="0"/>
              </a:rPr>
              <a:t>baseQuery</a:t>
            </a:r>
            <a:r>
              <a:rPr lang="en-US" sz="1200" b="0">
                <a:solidFill>
                  <a:srgbClr val="000000"/>
                </a:solidFill>
                <a:effectLst/>
                <a:highlight>
                  <a:srgbClr val="FFFF00"/>
                </a:highlight>
                <a:latin typeface="Consolas" panose="020B0609020204030204" pitchFamily="49" charset="0"/>
              </a:rPr>
              <a:t> | </a:t>
            </a:r>
            <a:r>
              <a:rPr lang="en-US" sz="1200" b="0">
                <a:solidFill>
                  <a:srgbClr val="0000FF"/>
                </a:solidFill>
                <a:effectLst/>
                <a:highlight>
                  <a:srgbClr val="FFFF00"/>
                </a:highlight>
                <a:latin typeface="Consolas" panose="020B0609020204030204" pitchFamily="49" charset="0"/>
              </a:rPr>
              <a:t>count</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latin typeface="Consolas" panose="020B0609020204030204" pitchFamily="49" charset="0"/>
              </a:rPr>
              <a:t>//return a scalar constant value of the evaluated expression</a:t>
            </a:r>
            <a:endParaRPr lang="en-US" sz="1200" b="0">
              <a:solidFill>
                <a:srgbClr val="000000"/>
              </a:solidFill>
              <a:effectLst/>
              <a:latin typeface="Consolas" panose="020B0609020204030204" pitchFamily="49" charset="0"/>
            </a:endParaRPr>
          </a:p>
          <a:p>
            <a:r>
              <a:rPr lang="en-US" sz="1200" b="0" err="1">
                <a:solidFill>
                  <a:srgbClr val="000000"/>
                </a:solidFill>
                <a:effectLst/>
                <a:highlight>
                  <a:srgbClr val="FFFF00"/>
                </a:highlight>
                <a:latin typeface="Consolas" panose="020B0609020204030204" pitchFamily="49" charset="0"/>
              </a:rPr>
              <a:t>baseQuery</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latin typeface="Consolas" panose="020B0609020204030204" pitchFamily="49" charset="0"/>
              </a:rPr>
              <a:t>//reference the </a:t>
            </a:r>
            <a:r>
              <a:rPr lang="en-US" sz="1200" b="1" err="1">
                <a:solidFill>
                  <a:srgbClr val="00B050"/>
                </a:solidFill>
                <a:latin typeface="Consolas" panose="020B0609020204030204" pitchFamily="49" charset="0"/>
              </a:rPr>
              <a:t>baseQuery</a:t>
            </a:r>
            <a:endParaRPr lang="en-US" sz="1200" b="1">
              <a:solidFill>
                <a:srgbClr val="00B050"/>
              </a:solidFill>
              <a:latin typeface="Consolas" panose="020B0609020204030204" pitchFamily="49" charset="0"/>
            </a:endParaRPr>
          </a:p>
          <a:p>
            <a:r>
              <a:rPr lang="en-US" sz="1200" b="0">
                <a:solidFill>
                  <a:srgbClr val="000000"/>
                </a:solidFill>
                <a:effectLst/>
                <a:highlight>
                  <a:srgbClr val="FFFF00"/>
                </a:highlight>
                <a:latin typeface="Consolas" panose="020B0609020204030204" pitchFamily="49" charset="0"/>
              </a:rPr>
              <a:t>|</a:t>
            </a:r>
            <a:r>
              <a:rPr lang="en-US" sz="1200" b="0">
                <a:solidFill>
                  <a:srgbClr val="0000FF"/>
                </a:solidFill>
                <a:effectLst/>
                <a:highlight>
                  <a:srgbClr val="FFFF00"/>
                </a:highlight>
                <a:latin typeface="Consolas" panose="020B0609020204030204" pitchFamily="49" charset="0"/>
              </a:rPr>
              <a:t>summarize</a:t>
            </a:r>
            <a:r>
              <a:rPr lang="en-US" sz="1200" b="0">
                <a:solidFill>
                  <a:srgbClr val="000000"/>
                </a:solidFill>
                <a:effectLst/>
                <a:highlight>
                  <a:srgbClr val="FFFF00"/>
                </a:highlight>
                <a:latin typeface="Consolas" panose="020B0609020204030204" pitchFamily="49" charset="0"/>
              </a:rPr>
              <a:t> Count = </a:t>
            </a:r>
            <a:r>
              <a:rPr lang="en-US" sz="1200" b="0">
                <a:solidFill>
                  <a:srgbClr val="0000FF"/>
                </a:solidFill>
                <a:effectLst/>
                <a:highlight>
                  <a:srgbClr val="FFFF00"/>
                </a:highlight>
                <a:latin typeface="Consolas" panose="020B0609020204030204" pitchFamily="49" charset="0"/>
              </a:rPr>
              <a:t>count</a:t>
            </a:r>
            <a:r>
              <a:rPr lang="en-US" sz="1200" b="0">
                <a:solidFill>
                  <a:srgbClr val="000000"/>
                </a:solidFill>
                <a:effectLst/>
                <a:highlight>
                  <a:srgbClr val="FFFF00"/>
                </a:highlight>
                <a:latin typeface="Consolas" panose="020B0609020204030204" pitchFamily="49" charset="0"/>
              </a:rPr>
              <a:t>(</a:t>
            </a:r>
            <a:r>
              <a:rPr lang="en-US" sz="1200" b="0" err="1">
                <a:solidFill>
                  <a:srgbClr val="000000"/>
                </a:solidFill>
                <a:effectLst/>
                <a:highlight>
                  <a:srgbClr val="FFFF00"/>
                </a:highlight>
                <a:latin typeface="Consolas" panose="020B0609020204030204" pitchFamily="49" charset="0"/>
              </a:rPr>
              <a:t>AuthMethod</a:t>
            </a:r>
            <a:r>
              <a:rPr lang="en-US" sz="1200" b="0">
                <a:solidFill>
                  <a:srgbClr val="000000"/>
                </a:solidFill>
                <a:effectLst/>
                <a:highlight>
                  <a:srgbClr val="FFFF00"/>
                </a:highlight>
                <a:latin typeface="Consolas" panose="020B0609020204030204" pitchFamily="49" charset="0"/>
              </a:rPr>
              <a:t>) * </a:t>
            </a:r>
            <a:r>
              <a:rPr lang="en-US" sz="1200" b="0">
                <a:solidFill>
                  <a:srgbClr val="098658"/>
                </a:solidFill>
                <a:effectLst/>
                <a:highlight>
                  <a:srgbClr val="FFFF00"/>
                </a:highlight>
                <a:latin typeface="Consolas" panose="020B0609020204030204" pitchFamily="49" charset="0"/>
              </a:rPr>
              <a:t>100.0</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totalCount</a:t>
            </a:r>
            <a:r>
              <a:rPr lang="en-US" sz="1200" b="0">
                <a:solidFill>
                  <a:srgbClr val="000000"/>
                </a:solidFill>
                <a:effectLst/>
                <a:highlight>
                  <a:srgbClr val="FFFF00"/>
                </a:highlight>
                <a:latin typeface="Consolas" panose="020B0609020204030204" pitchFamily="49" charset="0"/>
              </a:rPr>
              <a:t> </a:t>
            </a:r>
            <a:r>
              <a:rPr lang="en-US" sz="1200" b="0">
                <a:solidFill>
                  <a:srgbClr val="0000FF"/>
                </a:solidFill>
                <a:effectLst/>
                <a:highlight>
                  <a:srgbClr val="FFFF00"/>
                </a:highlight>
                <a:latin typeface="Consolas" panose="020B0609020204030204" pitchFamily="49" charset="0"/>
              </a:rPr>
              <a:t>by</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AuthMethod</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latin typeface="Consolas" panose="020B0609020204030204" pitchFamily="49" charset="0"/>
              </a:rPr>
              <a:t>//aggregate count, divide by total count</a:t>
            </a:r>
            <a:endParaRPr lang="en-US" sz="1200" b="0">
              <a:solidFill>
                <a:srgbClr val="000000"/>
              </a:solidFill>
              <a:effectLst/>
              <a:highlight>
                <a:srgbClr val="FFFF00"/>
              </a:highlight>
              <a:latin typeface="Consolas" panose="020B0609020204030204" pitchFamily="49" charset="0"/>
            </a:endParaRPr>
          </a:p>
        </p:txBody>
      </p:sp>
    </p:spTree>
    <p:extLst>
      <p:ext uri="{BB962C8B-B14F-4D97-AF65-F5344CB8AC3E}">
        <p14:creationId xmlns:p14="http://schemas.microsoft.com/office/powerpoint/2010/main" val="1543733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F743-317D-1D0B-685F-1ACAB48019BA}"/>
              </a:ext>
            </a:extLst>
          </p:cNvPr>
          <p:cNvSpPr>
            <a:spLocks noGrp="1"/>
          </p:cNvSpPr>
          <p:nvPr>
            <p:ph type="title"/>
          </p:nvPr>
        </p:nvSpPr>
        <p:spPr/>
        <p:txBody>
          <a:bodyPr/>
          <a:lstStyle/>
          <a:p>
            <a:r>
              <a:rPr lang="en-US"/>
              <a:t>Interactive Graphs</a:t>
            </a:r>
          </a:p>
        </p:txBody>
      </p:sp>
      <p:pic>
        <p:nvPicPr>
          <p:cNvPr id="7" name="Picture 6">
            <a:extLst>
              <a:ext uri="{FF2B5EF4-FFF2-40B4-BE49-F238E27FC236}">
                <a16:creationId xmlns:a16="http://schemas.microsoft.com/office/drawing/2014/main" id="{C25B771A-2521-E8BB-CD13-98F7EE5D028F}"/>
              </a:ext>
            </a:extLst>
          </p:cNvPr>
          <p:cNvPicPr>
            <a:picLocks noChangeAspect="1"/>
          </p:cNvPicPr>
          <p:nvPr/>
        </p:nvPicPr>
        <p:blipFill>
          <a:blip r:embed="rId2"/>
          <a:stretch>
            <a:fillRect/>
          </a:stretch>
        </p:blipFill>
        <p:spPr>
          <a:xfrm>
            <a:off x="457200" y="1981003"/>
            <a:ext cx="11529570" cy="2960698"/>
          </a:xfrm>
          <a:prstGeom prst="rect">
            <a:avLst/>
          </a:prstGeom>
        </p:spPr>
      </p:pic>
    </p:spTree>
    <p:extLst>
      <p:ext uri="{BB962C8B-B14F-4D97-AF65-F5344CB8AC3E}">
        <p14:creationId xmlns:p14="http://schemas.microsoft.com/office/powerpoint/2010/main" val="3416984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3C1205-C7C3-C9CD-4FDA-AA19076E001D}"/>
              </a:ext>
            </a:extLst>
          </p:cNvPr>
          <p:cNvPicPr>
            <a:picLocks noChangeAspect="1"/>
          </p:cNvPicPr>
          <p:nvPr/>
        </p:nvPicPr>
        <p:blipFill>
          <a:blip r:embed="rId2"/>
          <a:stretch>
            <a:fillRect/>
          </a:stretch>
        </p:blipFill>
        <p:spPr>
          <a:xfrm>
            <a:off x="6257443" y="1216883"/>
            <a:ext cx="4829174" cy="4865106"/>
          </a:xfrm>
          <a:prstGeom prst="rect">
            <a:avLst/>
          </a:prstGeom>
        </p:spPr>
      </p:pic>
      <p:sp>
        <p:nvSpPr>
          <p:cNvPr id="2" name="Title 1">
            <a:extLst>
              <a:ext uri="{FF2B5EF4-FFF2-40B4-BE49-F238E27FC236}">
                <a16:creationId xmlns:a16="http://schemas.microsoft.com/office/drawing/2014/main" id="{71207645-89A3-1B62-0148-71088715D70C}"/>
              </a:ext>
            </a:extLst>
          </p:cNvPr>
          <p:cNvSpPr>
            <a:spLocks noGrp="1"/>
          </p:cNvSpPr>
          <p:nvPr>
            <p:ph type="title"/>
          </p:nvPr>
        </p:nvSpPr>
        <p:spPr/>
        <p:txBody>
          <a:bodyPr/>
          <a:lstStyle/>
          <a:p>
            <a:r>
              <a:rPr lang="en-US" dirty="0"/>
              <a:t>Interactive graphs</a:t>
            </a:r>
          </a:p>
        </p:txBody>
      </p:sp>
      <p:sp>
        <p:nvSpPr>
          <p:cNvPr id="7" name="Rectangle: Rounded Corners 6">
            <a:extLst>
              <a:ext uri="{FF2B5EF4-FFF2-40B4-BE49-F238E27FC236}">
                <a16:creationId xmlns:a16="http://schemas.microsoft.com/office/drawing/2014/main" id="{65CA7C29-898C-FFC8-0AD8-775E9CD611D8}"/>
              </a:ext>
            </a:extLst>
          </p:cNvPr>
          <p:cNvSpPr/>
          <p:nvPr/>
        </p:nvSpPr>
        <p:spPr>
          <a:xfrm>
            <a:off x="6418578" y="2751364"/>
            <a:ext cx="2739709" cy="440872"/>
          </a:xfrm>
          <a:prstGeom prst="roundRect">
            <a:avLst/>
          </a:prstGeom>
          <a:noFill/>
          <a:ln w="412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6DD5B59-2748-18B9-3912-71830A4DCE90}"/>
              </a:ext>
            </a:extLst>
          </p:cNvPr>
          <p:cNvPicPr>
            <a:picLocks noChangeAspect="1"/>
          </p:cNvPicPr>
          <p:nvPr/>
        </p:nvPicPr>
        <p:blipFill>
          <a:blip r:embed="rId3"/>
          <a:stretch>
            <a:fillRect/>
          </a:stretch>
        </p:blipFill>
        <p:spPr>
          <a:xfrm>
            <a:off x="8130895" y="3505199"/>
            <a:ext cx="2804209" cy="3217605"/>
          </a:xfrm>
          <a:prstGeom prst="rect">
            <a:avLst/>
          </a:prstGeom>
        </p:spPr>
      </p:pic>
      <p:sp>
        <p:nvSpPr>
          <p:cNvPr id="9" name="Rectangle: Rounded Corners 8">
            <a:extLst>
              <a:ext uri="{FF2B5EF4-FFF2-40B4-BE49-F238E27FC236}">
                <a16:creationId xmlns:a16="http://schemas.microsoft.com/office/drawing/2014/main" id="{56CD6BFE-E44C-6757-7BE1-8C2589E7FA43}"/>
              </a:ext>
            </a:extLst>
          </p:cNvPr>
          <p:cNvSpPr/>
          <p:nvPr/>
        </p:nvSpPr>
        <p:spPr>
          <a:xfrm>
            <a:off x="8719930" y="4422952"/>
            <a:ext cx="1338470" cy="1818822"/>
          </a:xfrm>
          <a:prstGeom prst="roundRect">
            <a:avLst/>
          </a:prstGeom>
          <a:noFill/>
          <a:ln w="412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67BD17D-2A93-F567-91E1-6DC338317D18}"/>
              </a:ext>
            </a:extLst>
          </p:cNvPr>
          <p:cNvPicPr>
            <a:picLocks noChangeAspect="1"/>
          </p:cNvPicPr>
          <p:nvPr/>
        </p:nvPicPr>
        <p:blipFill>
          <a:blip r:embed="rId4"/>
          <a:stretch>
            <a:fillRect/>
          </a:stretch>
        </p:blipFill>
        <p:spPr>
          <a:xfrm>
            <a:off x="780087" y="1888191"/>
            <a:ext cx="4829173" cy="3234016"/>
          </a:xfrm>
          <a:prstGeom prst="rect">
            <a:avLst/>
          </a:prstGeom>
        </p:spPr>
      </p:pic>
    </p:spTree>
    <p:extLst>
      <p:ext uri="{BB962C8B-B14F-4D97-AF65-F5344CB8AC3E}">
        <p14:creationId xmlns:p14="http://schemas.microsoft.com/office/powerpoint/2010/main" val="236154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sz="3200" b="0" dirty="0">
                <a:solidFill>
                  <a:schemeClr val="tx1"/>
                </a:solidFill>
                <a:latin typeface="+mj-lt"/>
                <a:cs typeface="+mj-cs"/>
              </a:rPr>
              <a:t>Interactive graphs</a:t>
            </a:r>
          </a:p>
        </p:txBody>
      </p:sp>
      <p:sp>
        <p:nvSpPr>
          <p:cNvPr id="9" name="TextBox 8">
            <a:extLst>
              <a:ext uri="{FF2B5EF4-FFF2-40B4-BE49-F238E27FC236}">
                <a16:creationId xmlns:a16="http://schemas.microsoft.com/office/drawing/2014/main" id="{0A6D7A3D-8335-7F4E-8D65-9933FE87F8B8}"/>
              </a:ext>
            </a:extLst>
          </p:cNvPr>
          <p:cNvSpPr txBox="1"/>
          <p:nvPr/>
        </p:nvSpPr>
        <p:spPr>
          <a:xfrm>
            <a:off x="1463474" y="5255943"/>
            <a:ext cx="9265052" cy="1369606"/>
          </a:xfrm>
          <a:prstGeom prst="rect">
            <a:avLst/>
          </a:prstGeom>
          <a:noFill/>
        </p:spPr>
        <p:txBody>
          <a:bodyPr wrap="square">
            <a:spAutoFit/>
          </a:bodyPr>
          <a:lstStyle/>
          <a:p>
            <a:endParaRPr lang="en-US" sz="1100"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r>
              <a:rPr lang="en-US" b="0">
                <a:solidFill>
                  <a:srgbClr val="0000FF"/>
                </a:solidFill>
                <a:effectLst/>
                <a:latin typeface="Consolas" panose="020B0609020204030204" pitchFamily="49" charset="0"/>
              </a:rPr>
              <a:t>mv-expand</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ParsedMethod</a:t>
            </a:r>
            <a:r>
              <a:rPr lang="en-US">
                <a:solidFill>
                  <a:srgbClr val="000000"/>
                </a:solidFill>
                <a:latin typeface="Consolas" panose="020B0609020204030204" pitchFamily="49" charset="0"/>
              </a:rPr>
              <a:t> </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parse_json</a:t>
            </a:r>
            <a:r>
              <a:rPr lang="en-US" b="0">
                <a:solidFill>
                  <a:srgbClr val="000000"/>
                </a:solidFill>
                <a:effectLst/>
                <a:latin typeface="Consolas" panose="020B0609020204030204" pitchFamily="49" charset="0"/>
              </a:rPr>
              <a:t>(</a:t>
            </a:r>
            <a:r>
              <a:rPr lang="en-US" b="0" err="1">
                <a:solidFill>
                  <a:srgbClr val="000000"/>
                </a:solidFill>
                <a:effectLst/>
                <a:latin typeface="Consolas" panose="020B0609020204030204" pitchFamily="49" charset="0"/>
              </a:rPr>
              <a:t>tostring</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t>
            </a:r>
            <a:r>
              <a:rPr lang="en-US" b="0" err="1">
                <a:solidFill>
                  <a:srgbClr val="A31515"/>
                </a:solidFill>
                <a:effectLst/>
                <a:latin typeface="Consolas" panose="020B0609020204030204" pitchFamily="49" charset="0"/>
              </a:rPr>
              <a:t>SelectedAuthMethod</a:t>
            </a:r>
            <a:r>
              <a:rPr lang="en-US" b="0">
                <a:solidFill>
                  <a:srgbClr val="A31515"/>
                </a:solidFill>
                <a:effectLst/>
                <a:latin typeface="Consolas" panose="020B0609020204030204" pitchFamily="49" charset="0"/>
              </a:rPr>
              <a:t>}'</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r>
              <a:rPr lang="en-US" b="0">
                <a:solidFill>
                  <a:srgbClr val="0000FF"/>
                </a:solidFill>
                <a:effectLst/>
                <a:latin typeface="Consolas" panose="020B0609020204030204" pitchFamily="49" charset="0"/>
              </a:rPr>
              <a:t>extend </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SelectedAuthMethod</a:t>
            </a:r>
            <a:r>
              <a:rPr lang="en-US" b="0">
                <a:solidFill>
                  <a:srgbClr val="000000"/>
                </a:solidFill>
                <a:effectLst/>
                <a:latin typeface="Consolas" panose="020B0609020204030204" pitchFamily="49" charset="0"/>
              </a:rPr>
              <a:t> = </a:t>
            </a:r>
            <a:r>
              <a:rPr lang="en-US" b="0" err="1">
                <a:solidFill>
                  <a:srgbClr val="000000"/>
                </a:solidFill>
                <a:effectLst/>
                <a:latin typeface="Consolas" panose="020B0609020204030204" pitchFamily="49" charset="0"/>
              </a:rPr>
              <a:t>ParsedMethod.series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r>
              <a:rPr lang="en-US" b="0">
                <a:solidFill>
                  <a:srgbClr val="0000FF"/>
                </a:solidFill>
                <a:effectLst/>
                <a:latin typeface="Consolas" panose="020B0609020204030204" pitchFamily="49" charset="0"/>
              </a:rPr>
              <a:t>where</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SelectedAuthMethod</a:t>
            </a:r>
            <a:r>
              <a:rPr lang="en-US" b="0">
                <a:solidFill>
                  <a:srgbClr val="000000"/>
                </a:solidFill>
                <a:effectLst/>
                <a:latin typeface="Consolas" panose="020B0609020204030204" pitchFamily="49" charset="0"/>
              </a:rPr>
              <a:t> == </a:t>
            </a:r>
            <a:r>
              <a:rPr lang="en-US" b="0">
                <a:solidFill>
                  <a:srgbClr val="A31515"/>
                </a:solidFill>
                <a:effectLst/>
                <a:latin typeface="Consolas" panose="020B0609020204030204" pitchFamily="49" charset="0"/>
              </a:rPr>
              <a:t>'All'</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or</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AuthMethod</a:t>
            </a:r>
            <a:r>
              <a:rPr lang="en-US" b="0">
                <a:solidFill>
                  <a:srgbClr val="000000"/>
                </a:solidFill>
                <a:effectLst/>
                <a:latin typeface="Consolas" panose="020B0609020204030204" pitchFamily="49" charset="0"/>
              </a:rPr>
              <a:t> == </a:t>
            </a:r>
            <a:r>
              <a:rPr lang="en-US" b="0" err="1">
                <a:solidFill>
                  <a:srgbClr val="000000"/>
                </a:solidFill>
                <a:effectLst/>
                <a:latin typeface="Consolas" panose="020B0609020204030204" pitchFamily="49" charset="0"/>
              </a:rPr>
              <a:t>SelectedAuthMethod</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p>
        </p:txBody>
      </p:sp>
      <p:sp>
        <p:nvSpPr>
          <p:cNvPr id="6" name="Rectangle: Rounded Corners 5">
            <a:extLst>
              <a:ext uri="{FF2B5EF4-FFF2-40B4-BE49-F238E27FC236}">
                <a16:creationId xmlns:a16="http://schemas.microsoft.com/office/drawing/2014/main" id="{557B60F6-C187-FC8E-1297-4CD2F71FFD8C}"/>
              </a:ext>
            </a:extLst>
          </p:cNvPr>
          <p:cNvSpPr/>
          <p:nvPr/>
        </p:nvSpPr>
        <p:spPr>
          <a:xfrm>
            <a:off x="7334187" y="5401275"/>
            <a:ext cx="2776331" cy="395355"/>
          </a:xfrm>
          <a:prstGeom prst="roundRect">
            <a:avLst/>
          </a:prstGeom>
          <a:noFill/>
          <a:ln w="412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C1C53EE-FA3F-F94E-E264-A14EC7340255}"/>
              </a:ext>
            </a:extLst>
          </p:cNvPr>
          <p:cNvPicPr>
            <a:picLocks noChangeAspect="1"/>
          </p:cNvPicPr>
          <p:nvPr/>
        </p:nvPicPr>
        <p:blipFill>
          <a:blip r:embed="rId2"/>
          <a:stretch>
            <a:fillRect/>
          </a:stretch>
        </p:blipFill>
        <p:spPr>
          <a:xfrm>
            <a:off x="2239946" y="1958212"/>
            <a:ext cx="7712108" cy="2941575"/>
          </a:xfrm>
          <a:prstGeom prst="rect">
            <a:avLst/>
          </a:prstGeom>
        </p:spPr>
      </p:pic>
    </p:spTree>
    <p:extLst>
      <p:ext uri="{BB962C8B-B14F-4D97-AF65-F5344CB8AC3E}">
        <p14:creationId xmlns:p14="http://schemas.microsoft.com/office/powerpoint/2010/main" val="3653040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sz="3200" b="0" dirty="0">
                <a:solidFill>
                  <a:schemeClr val="tx1"/>
                </a:solidFill>
                <a:latin typeface="+mj-lt"/>
                <a:cs typeface="+mj-cs"/>
              </a:rPr>
              <a:t>Interactive graphs</a:t>
            </a:r>
          </a:p>
        </p:txBody>
      </p:sp>
      <p:sp>
        <p:nvSpPr>
          <p:cNvPr id="6" name="TextBox 5">
            <a:extLst>
              <a:ext uri="{FF2B5EF4-FFF2-40B4-BE49-F238E27FC236}">
                <a16:creationId xmlns:a16="http://schemas.microsoft.com/office/drawing/2014/main" id="{EA6CA75E-D38D-3316-BFD3-598DADC97432}"/>
              </a:ext>
            </a:extLst>
          </p:cNvPr>
          <p:cNvSpPr txBox="1"/>
          <p:nvPr/>
        </p:nvSpPr>
        <p:spPr>
          <a:xfrm>
            <a:off x="457200" y="1690688"/>
            <a:ext cx="11384202" cy="5239896"/>
          </a:xfrm>
          <a:prstGeom prst="rect">
            <a:avLst/>
          </a:prstGeom>
          <a:noFill/>
        </p:spPr>
        <p:txBody>
          <a:bodyPr wrap="square">
            <a:spAutoFit/>
          </a:bodyPr>
          <a:lstStyle/>
          <a:p>
            <a:r>
              <a:rPr lang="en-US" sz="1200" b="0" err="1">
                <a:solidFill>
                  <a:srgbClr val="000000"/>
                </a:solidFill>
                <a:effectLst/>
                <a:latin typeface="Consolas" panose="020B0609020204030204" pitchFamily="49" charset="0"/>
              </a:rPr>
              <a:t>SigninLogs</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mv-expand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ParsedFields</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parse_json</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AuthenticationDetails</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//parse out Authentication Details column and put in new column called “</a:t>
            </a:r>
            <a:r>
              <a:rPr lang="en-US" sz="1200" b="1" err="1">
                <a:solidFill>
                  <a:srgbClr val="00B050"/>
                </a:solidFill>
                <a:effectLst/>
                <a:latin typeface="Consolas" panose="020B0609020204030204" pitchFamily="49" charset="0"/>
              </a:rPr>
              <a:t>ParsedFields</a:t>
            </a:r>
            <a:r>
              <a:rPr lang="en-US" sz="1200" b="1">
                <a:solidFill>
                  <a:srgbClr val="00B050"/>
                </a:solidFill>
                <a:effectLst/>
                <a:latin typeface="Consolas" panose="020B0609020204030204" pitchFamily="49" charset="0"/>
              </a:rPr>
              <a:t>”</a:t>
            </a: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AuthenticationMethod</a:t>
            </a:r>
            <a:r>
              <a:rPr lang="en-US" sz="1200" b="0">
                <a:solidFill>
                  <a:srgbClr val="000000"/>
                </a:solidFill>
                <a:effectLst/>
                <a:latin typeface="Consolas" panose="020B0609020204030204" pitchFamily="49" charset="0"/>
              </a:rPr>
              <a:t> = </a:t>
            </a:r>
            <a:r>
              <a:rPr lang="en-US" sz="1200" b="0" err="1">
                <a:solidFill>
                  <a:srgbClr val="000000"/>
                </a:solidFill>
                <a:effectLst/>
                <a:latin typeface="Consolas" panose="020B0609020204030204" pitchFamily="49" charset="0"/>
              </a:rPr>
              <a:t>ParsedFields.authenticationMethod</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//create new column by extracting the </a:t>
            </a:r>
            <a:r>
              <a:rPr lang="en-US" sz="1200" b="1" err="1">
                <a:solidFill>
                  <a:srgbClr val="00B050"/>
                </a:solidFill>
                <a:effectLst/>
                <a:latin typeface="Consolas" panose="020B0609020204030204" pitchFamily="49" charset="0"/>
              </a:rPr>
              <a:t>authenticationMethod</a:t>
            </a:r>
            <a:r>
              <a:rPr lang="en-US" sz="1200" b="1">
                <a:solidFill>
                  <a:srgbClr val="00B050"/>
                </a:solidFill>
                <a:effectLst/>
                <a:latin typeface="Consolas" panose="020B0609020204030204" pitchFamily="49" charset="0"/>
              </a:rPr>
              <a:t> value out of the </a:t>
            </a:r>
            <a:r>
              <a:rPr lang="en-US" sz="1200" b="1" err="1">
                <a:solidFill>
                  <a:srgbClr val="00B050"/>
                </a:solidFill>
                <a:effectLst/>
                <a:latin typeface="Consolas" panose="020B0609020204030204" pitchFamily="49" charset="0"/>
              </a:rPr>
              <a:t>ParsedFields</a:t>
            </a:r>
            <a:r>
              <a:rPr lang="en-US" sz="1200" b="1">
                <a:solidFill>
                  <a:srgbClr val="00B050"/>
                </a:solidFill>
                <a:effectLst/>
                <a:latin typeface="Consolas" panose="020B0609020204030204" pitchFamily="49" charset="0"/>
              </a:rPr>
              <a:t>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err="1">
                <a:solidFill>
                  <a:srgbClr val="000000"/>
                </a:solidFill>
                <a:effectLst/>
                <a:latin typeface="Consolas" panose="020B0609020204030204" pitchFamily="49" charset="0"/>
              </a:rPr>
              <a:t>tostring</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AuthenticationMethod</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format</a:t>
            </a:r>
          </a:p>
          <a:p>
            <a:r>
              <a:rPr lang="en-US" sz="1200" b="0">
                <a:solidFill>
                  <a:srgbClr val="000000"/>
                </a:solidFill>
                <a:effectLst/>
                <a:highlight>
                  <a:srgbClr val="FFFF00"/>
                </a:highlight>
                <a:latin typeface="Consolas" panose="020B0609020204030204" pitchFamily="49" charset="0"/>
              </a:rPr>
              <a:t>|</a:t>
            </a:r>
            <a:r>
              <a:rPr lang="en-US" sz="1200" b="0">
                <a:solidFill>
                  <a:srgbClr val="0000FF"/>
                </a:solidFill>
                <a:effectLst/>
                <a:highlight>
                  <a:srgbClr val="FFFF00"/>
                </a:highlight>
                <a:latin typeface="Consolas" panose="020B0609020204030204" pitchFamily="49" charset="0"/>
              </a:rPr>
              <a:t>mv-expand</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ParsedMethod</a:t>
            </a:r>
            <a:r>
              <a:rPr lang="en-US" sz="1200" b="0">
                <a:solidFill>
                  <a:srgbClr val="000000"/>
                </a:solidFill>
                <a:effectLst/>
                <a:highlight>
                  <a:srgbClr val="FFFF00"/>
                </a:highlight>
                <a:latin typeface="Consolas" panose="020B0609020204030204" pitchFamily="49" charset="0"/>
              </a:rPr>
              <a:t> = </a:t>
            </a:r>
            <a:r>
              <a:rPr lang="en-US" sz="1200" b="0" err="1">
                <a:solidFill>
                  <a:srgbClr val="000000"/>
                </a:solidFill>
                <a:effectLst/>
                <a:highlight>
                  <a:srgbClr val="FFFF00"/>
                </a:highlight>
                <a:latin typeface="Consolas" panose="020B0609020204030204" pitchFamily="49" charset="0"/>
              </a:rPr>
              <a:t>parse_json</a:t>
            </a:r>
            <a:r>
              <a:rPr lang="en-US" sz="1200" b="0">
                <a:solidFill>
                  <a:srgbClr val="000000"/>
                </a:solidFill>
                <a:effectLst/>
                <a:highlight>
                  <a:srgbClr val="FFFF00"/>
                </a:highlight>
                <a:latin typeface="Consolas" panose="020B0609020204030204" pitchFamily="49" charset="0"/>
              </a:rPr>
              <a:t>(</a:t>
            </a:r>
            <a:r>
              <a:rPr lang="en-US" sz="1200" b="0" err="1">
                <a:solidFill>
                  <a:srgbClr val="000000"/>
                </a:solidFill>
                <a:effectLst/>
                <a:highlight>
                  <a:srgbClr val="FFFF00"/>
                </a:highlight>
                <a:latin typeface="Consolas" panose="020B0609020204030204" pitchFamily="49" charset="0"/>
              </a:rPr>
              <a:t>tostring</a:t>
            </a:r>
            <a:r>
              <a:rPr lang="en-US" sz="1200" b="0">
                <a:solidFill>
                  <a:srgbClr val="000000"/>
                </a:solidFill>
                <a:effectLst/>
                <a:highlight>
                  <a:srgbClr val="FFFF00"/>
                </a:highlight>
                <a:latin typeface="Consolas" panose="020B0609020204030204" pitchFamily="49" charset="0"/>
              </a:rPr>
              <a:t>(</a:t>
            </a:r>
            <a:r>
              <a:rPr lang="en-US" sz="1200" b="0">
                <a:solidFill>
                  <a:srgbClr val="A31515"/>
                </a:solidFill>
                <a:effectLst/>
                <a:highlight>
                  <a:srgbClr val="FFFF00"/>
                </a:highlight>
                <a:latin typeface="Consolas" panose="020B0609020204030204" pitchFamily="49" charset="0"/>
              </a:rPr>
              <a:t>'{</a:t>
            </a:r>
            <a:r>
              <a:rPr lang="en-US" sz="1200" b="0" err="1">
                <a:solidFill>
                  <a:srgbClr val="A31515"/>
                </a:solidFill>
                <a:effectLst/>
                <a:highlight>
                  <a:srgbClr val="FFFF00"/>
                </a:highlight>
                <a:latin typeface="Consolas" panose="020B0609020204030204" pitchFamily="49" charset="0"/>
              </a:rPr>
              <a:t>SelectedAuthMethod</a:t>
            </a:r>
            <a:r>
              <a:rPr lang="en-US" sz="1200" b="0">
                <a:solidFill>
                  <a:srgbClr val="A31515"/>
                </a:solidFill>
                <a:effectLst/>
                <a:highlight>
                  <a:srgbClr val="FFFF00"/>
                </a:highlight>
                <a:latin typeface="Consolas" panose="020B0609020204030204" pitchFamily="49" charset="0"/>
              </a:rPr>
              <a:t>}’</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effectLst/>
                <a:latin typeface="Consolas" panose="020B0609020204030204" pitchFamily="49" charset="0"/>
              </a:rPr>
              <a:t>//parse out </a:t>
            </a:r>
            <a:r>
              <a:rPr lang="en-US" sz="1200" b="1" err="1">
                <a:solidFill>
                  <a:srgbClr val="00B050"/>
                </a:solidFill>
                <a:effectLst/>
                <a:latin typeface="Consolas" panose="020B0609020204030204" pitchFamily="49" charset="0"/>
              </a:rPr>
              <a:t>SelectedAuthMethod</a:t>
            </a:r>
            <a:endParaRPr lang="en-US" sz="1200" b="0">
              <a:solidFill>
                <a:srgbClr val="000000"/>
              </a:solidFill>
              <a:effectLst/>
              <a:highlight>
                <a:srgbClr val="FFFF00"/>
              </a:highlight>
              <a:latin typeface="Consolas" panose="020B0609020204030204" pitchFamily="49" charset="0"/>
            </a:endParaRPr>
          </a:p>
          <a:p>
            <a:r>
              <a:rPr lang="en-US" sz="1200" b="0">
                <a:solidFill>
                  <a:srgbClr val="000000"/>
                </a:solidFill>
                <a:effectLst/>
                <a:highlight>
                  <a:srgbClr val="FFFF00"/>
                </a:highlight>
                <a:latin typeface="Consolas" panose="020B0609020204030204" pitchFamily="49" charset="0"/>
              </a:rPr>
              <a:t>    |</a:t>
            </a:r>
            <a:r>
              <a:rPr lang="en-US" sz="1200" b="0">
                <a:solidFill>
                  <a:srgbClr val="0000FF"/>
                </a:solidFill>
                <a:effectLst/>
                <a:highlight>
                  <a:srgbClr val="FFFF00"/>
                </a:highlight>
                <a:latin typeface="Consolas" panose="020B0609020204030204" pitchFamily="49" charset="0"/>
              </a:rPr>
              <a:t>extend</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SelectedAuthMethod</a:t>
            </a:r>
            <a:r>
              <a:rPr lang="en-US" sz="1200" b="0">
                <a:solidFill>
                  <a:srgbClr val="000000"/>
                </a:solidFill>
                <a:effectLst/>
                <a:highlight>
                  <a:srgbClr val="FFFF00"/>
                </a:highlight>
                <a:latin typeface="Consolas" panose="020B0609020204030204" pitchFamily="49" charset="0"/>
              </a:rPr>
              <a:t> = </a:t>
            </a:r>
            <a:r>
              <a:rPr lang="en-US" sz="1200" b="0" err="1">
                <a:solidFill>
                  <a:srgbClr val="000000"/>
                </a:solidFill>
                <a:effectLst/>
                <a:highlight>
                  <a:srgbClr val="FFFF00"/>
                </a:highlight>
                <a:latin typeface="Consolas" panose="020B0609020204030204" pitchFamily="49" charset="0"/>
              </a:rPr>
              <a:t>ParsedMethod.series</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effectLst/>
                <a:latin typeface="Consolas" panose="020B0609020204030204" pitchFamily="49" charset="0"/>
              </a:rPr>
              <a:t>//create new column with by extracting series value</a:t>
            </a:r>
            <a:endParaRPr lang="en-US" sz="1200" b="0">
              <a:solidFill>
                <a:srgbClr val="000000"/>
              </a:solidFill>
              <a:effectLst/>
              <a:highlight>
                <a:srgbClr val="FFFF00"/>
              </a:highlight>
              <a:latin typeface="Consolas" panose="020B0609020204030204" pitchFamily="49" charset="0"/>
            </a:endParaRPr>
          </a:p>
          <a:p>
            <a:r>
              <a:rPr lang="en-US" sz="1200" b="0">
                <a:solidFill>
                  <a:srgbClr val="000000"/>
                </a:solidFill>
                <a:effectLst/>
                <a:highlight>
                  <a:srgbClr val="FFFF00"/>
                </a:highlight>
                <a:latin typeface="Consolas" panose="020B0609020204030204" pitchFamily="49" charset="0"/>
              </a:rPr>
              <a:t>    |</a:t>
            </a:r>
            <a:r>
              <a:rPr lang="en-US" sz="1200" b="0">
                <a:solidFill>
                  <a:srgbClr val="0000FF"/>
                </a:solidFill>
                <a:effectLst/>
                <a:highlight>
                  <a:srgbClr val="FFFF00"/>
                </a:highlight>
                <a:latin typeface="Consolas" panose="020B0609020204030204" pitchFamily="49" charset="0"/>
              </a:rPr>
              <a:t>where</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SelectedAuthMethod</a:t>
            </a:r>
            <a:r>
              <a:rPr lang="en-US" sz="1200" b="0">
                <a:solidFill>
                  <a:srgbClr val="000000"/>
                </a:solidFill>
                <a:effectLst/>
                <a:highlight>
                  <a:srgbClr val="FFFF00"/>
                </a:highlight>
                <a:latin typeface="Consolas" panose="020B0609020204030204" pitchFamily="49" charset="0"/>
              </a:rPr>
              <a:t> == </a:t>
            </a:r>
            <a:r>
              <a:rPr lang="en-US" sz="1200" b="0">
                <a:solidFill>
                  <a:srgbClr val="A31515"/>
                </a:solidFill>
                <a:effectLst/>
                <a:highlight>
                  <a:srgbClr val="FFFF00"/>
                </a:highlight>
                <a:latin typeface="Consolas" panose="020B0609020204030204" pitchFamily="49" charset="0"/>
              </a:rPr>
              <a:t>'All'</a:t>
            </a:r>
            <a:r>
              <a:rPr lang="en-US" sz="1200" b="0">
                <a:solidFill>
                  <a:srgbClr val="000000"/>
                </a:solidFill>
                <a:effectLst/>
                <a:highlight>
                  <a:srgbClr val="FFFF00"/>
                </a:highlight>
                <a:latin typeface="Consolas" panose="020B0609020204030204" pitchFamily="49" charset="0"/>
              </a:rPr>
              <a:t> </a:t>
            </a:r>
            <a:r>
              <a:rPr lang="en-US" sz="1200" b="0">
                <a:solidFill>
                  <a:srgbClr val="0000FF"/>
                </a:solidFill>
                <a:effectLst/>
                <a:highlight>
                  <a:srgbClr val="FFFF00"/>
                </a:highlight>
                <a:latin typeface="Consolas" panose="020B0609020204030204" pitchFamily="49" charset="0"/>
              </a:rPr>
              <a:t>or</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AuthMethod</a:t>
            </a:r>
            <a:r>
              <a:rPr lang="en-US" sz="1200" b="0">
                <a:solidFill>
                  <a:srgbClr val="000000"/>
                </a:solidFill>
                <a:effectLst/>
                <a:highlight>
                  <a:srgbClr val="FFFF00"/>
                </a:highlight>
                <a:latin typeface="Consolas" panose="020B0609020204030204" pitchFamily="49" charset="0"/>
              </a:rPr>
              <a:t> == </a:t>
            </a:r>
            <a:r>
              <a:rPr lang="en-US" sz="1200" b="0" err="1">
                <a:solidFill>
                  <a:srgbClr val="000000"/>
                </a:solidFill>
                <a:effectLst/>
                <a:highlight>
                  <a:srgbClr val="FFFF00"/>
                </a:highlight>
                <a:latin typeface="Consolas" panose="020B0609020204030204" pitchFamily="49" charset="0"/>
              </a:rPr>
              <a:t>SelectedAuthMethod</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effectLst/>
                <a:latin typeface="Consolas" panose="020B0609020204030204" pitchFamily="49" charset="0"/>
              </a:rPr>
              <a:t>//parameters for </a:t>
            </a:r>
            <a:r>
              <a:rPr lang="en-US" sz="1200" b="1" err="1">
                <a:solidFill>
                  <a:srgbClr val="00B050"/>
                </a:solidFill>
                <a:effectLst/>
                <a:latin typeface="Consolas" panose="020B0609020204030204" pitchFamily="49" charset="0"/>
              </a:rPr>
              <a:t>SelectedAuthMethod</a:t>
            </a:r>
            <a:endParaRPr lang="en-US" sz="1200">
              <a:solidFill>
                <a:srgbClr val="000000"/>
              </a:solidFill>
              <a:highlight>
                <a:srgbClr val="FFFF00"/>
              </a:highligh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ParsedFields2=</a:t>
            </a:r>
            <a:r>
              <a:rPr lang="en-US" sz="1200" b="0" err="1">
                <a:solidFill>
                  <a:srgbClr val="000000"/>
                </a:solidFill>
                <a:effectLst/>
                <a:latin typeface="Consolas" panose="020B0609020204030204" pitchFamily="49" charset="0"/>
              </a:rPr>
              <a:t>parse_json</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//parse out Device Details column and put in column called “ParsedFields2”</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DeviceState</a:t>
            </a:r>
            <a:r>
              <a:rPr lang="en-US" sz="1200" b="0">
                <a:solidFill>
                  <a:srgbClr val="000000"/>
                </a:solidFill>
                <a:effectLst/>
                <a:latin typeface="Consolas" panose="020B0609020204030204" pitchFamily="49" charset="0"/>
              </a:rPr>
              <a:t> = case(</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trustType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"Unmanaged"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trustType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OperatingSystem</a:t>
            </a:r>
            <a:r>
              <a:rPr lang="en-US" sz="1200" b="0">
                <a:solidFill>
                  <a:srgbClr val="000000"/>
                </a:solidFill>
                <a:effectLst/>
                <a:latin typeface="Consolas" panose="020B0609020204030204" pitchFamily="49" charset="0"/>
              </a:rPr>
              <a:t> = ParsedFields2.operatingSystem </a:t>
            </a:r>
            <a:r>
              <a:rPr lang="en-US" sz="1200" b="1">
                <a:solidFill>
                  <a:srgbClr val="00B050"/>
                </a:solidFill>
                <a:effectLst/>
                <a:latin typeface="Consolas" panose="020B0609020204030204" pitchFamily="49" charset="0"/>
              </a:rPr>
              <a:t>//extract the </a:t>
            </a:r>
            <a:r>
              <a:rPr lang="en-US" sz="1200" b="1" err="1">
                <a:solidFill>
                  <a:srgbClr val="00B050"/>
                </a:solidFill>
                <a:effectLst/>
                <a:latin typeface="Consolas" panose="020B0609020204030204" pitchFamily="49" charset="0"/>
              </a:rPr>
              <a:t>operatingSystem</a:t>
            </a:r>
            <a:r>
              <a:rPr lang="en-US" sz="1200" b="1">
                <a:solidFill>
                  <a:srgbClr val="00B050"/>
                </a:solidFill>
                <a:effectLst/>
                <a:latin typeface="Consolas" panose="020B0609020204030204" pitchFamily="49" charset="0"/>
              </a:rPr>
              <a:t> value out of the ParsedFields2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OS = </a:t>
            </a:r>
            <a:r>
              <a:rPr lang="en-US" sz="1200" b="0" err="1">
                <a:solidFill>
                  <a:srgbClr val="000000"/>
                </a:solidFill>
                <a:effectLst/>
                <a:latin typeface="Consolas" panose="020B0609020204030204" pitchFamily="49" charset="0"/>
              </a:rPr>
              <a:t>tostring</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OperatingSystem</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format</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"Previously satisfied"</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and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 </a:t>
            </a:r>
            <a:r>
              <a:rPr lang="en-US" sz="1200" b="1">
                <a:solidFill>
                  <a:srgbClr val="00B050"/>
                </a:solidFill>
                <a:effectLst/>
                <a:latin typeface="Consolas" panose="020B0609020204030204" pitchFamily="49" charset="0"/>
              </a:rPr>
              <a:t>//remove Previously Satisfied and blank </a:t>
            </a:r>
            <a:r>
              <a:rPr lang="en-US" sz="1200" b="1" err="1">
                <a:solidFill>
                  <a:srgbClr val="00B050"/>
                </a:solidFill>
                <a:effectLst/>
                <a:latin typeface="Consolas" panose="020B0609020204030204" pitchFamily="49" charset="0"/>
              </a:rPr>
              <a:t>AuthMethods</a:t>
            </a:r>
            <a:r>
              <a:rPr lang="en-US" sz="1200" b="1">
                <a:solidFill>
                  <a:srgbClr val="00B050"/>
                </a:solidFill>
                <a:effectLst/>
                <a:latin typeface="Consolas" panose="020B0609020204030204" pitchFamily="49" charset="0"/>
              </a:rPr>
              <a:t> from the query</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UserDisplayName</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"On-Premises Directory Synchronization Service Account“ </a:t>
            </a:r>
            <a:r>
              <a:rPr lang="en-US" sz="1200" b="1">
                <a:solidFill>
                  <a:srgbClr val="00B050"/>
                </a:solidFill>
                <a:effectLst/>
                <a:latin typeface="Consolas" panose="020B0609020204030204" pitchFamily="49" charset="0"/>
              </a:rPr>
              <a:t>//remove this </a:t>
            </a:r>
            <a:r>
              <a:rPr lang="en-US" sz="1200" b="1" err="1">
                <a:solidFill>
                  <a:srgbClr val="00B050"/>
                </a:solidFill>
                <a:effectLst/>
                <a:latin typeface="Consolas" panose="020B0609020204030204" pitchFamily="49" charset="0"/>
              </a:rPr>
              <a:t>UserDisplayDname</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AuthMethod</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AuthMethod</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a:t>
            </a:r>
            <a:r>
              <a:rPr lang="en-US" sz="1200" b="1" err="1">
                <a:solidFill>
                  <a:srgbClr val="00B050"/>
                </a:solidFill>
                <a:effectLst/>
                <a:latin typeface="Consolas" panose="020B0609020204030204" pitchFamily="49" charset="0"/>
              </a:rPr>
              <a:t>AuthMethod</a:t>
            </a:r>
            <a:r>
              <a:rPr lang="en-US" sz="1200" b="1">
                <a:solidFill>
                  <a:srgbClr val="00B050"/>
                </a:solidFill>
                <a:effectLst/>
                <a:latin typeface="Consolas" panose="020B0609020204030204" pitchFamily="49" charset="0"/>
              </a:rPr>
              <a:t> parameter </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DeviceState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DeviceState</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DeviceState</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t>
            </a:r>
            <a:r>
              <a:rPr lang="en-US" sz="1200" b="1" err="1">
                <a:solidFill>
                  <a:srgbClr val="00B050"/>
                </a:solidFill>
                <a:latin typeface="Consolas" panose="020B0609020204030204" pitchFamily="49" charset="0"/>
              </a:rPr>
              <a:t>DeviceState</a:t>
            </a:r>
            <a:r>
              <a:rPr lang="en-US" sz="1200" b="1">
                <a:solidFill>
                  <a:srgbClr val="00B050"/>
                </a:solidFill>
                <a:latin typeface="Consolas" panose="020B0609020204030204" pitchFamily="49" charset="0"/>
              </a:rPr>
              <a:t> parameter</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User:escape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users"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UserDisplayName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User:escape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//User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App:escape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apps"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AppDisplayName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App:escape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//App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OS:escape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OS"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OS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OS:escape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//OS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Status = </a:t>
            </a:r>
            <a:r>
              <a:rPr lang="en-US" sz="1200" b="0" err="1">
                <a:solidFill>
                  <a:srgbClr val="000000"/>
                </a:solidFill>
                <a:effectLst/>
                <a:latin typeface="Consolas" panose="020B0609020204030204" pitchFamily="49" charset="0"/>
              </a:rPr>
              <a:t>ParsedFields.succeeded</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//extract the succeeded </a:t>
            </a:r>
            <a:r>
              <a:rPr lang="en-US" sz="1200" b="1" err="1">
                <a:solidFill>
                  <a:srgbClr val="00B050"/>
                </a:solidFill>
                <a:latin typeface="Consolas" panose="020B0609020204030204" pitchFamily="49" charset="0"/>
              </a:rPr>
              <a:t>valueout</a:t>
            </a:r>
            <a:r>
              <a:rPr lang="en-US" sz="1200" b="1">
                <a:solidFill>
                  <a:srgbClr val="00B050"/>
                </a:solidFill>
                <a:latin typeface="Consolas" panose="020B0609020204030204" pitchFamily="49" charset="0"/>
              </a:rPr>
              <a:t> of the ParsedFields2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AuthStatus</a:t>
            </a:r>
            <a:r>
              <a:rPr lang="en-US" sz="1200" b="0">
                <a:solidFill>
                  <a:srgbClr val="000000"/>
                </a:solidFill>
                <a:effectLst/>
                <a:latin typeface="Consolas" panose="020B0609020204030204" pitchFamily="49" charset="0"/>
              </a:rPr>
              <a:t> = case(Status == </a:t>
            </a:r>
            <a:r>
              <a:rPr lang="en-US" sz="1200" b="0">
                <a:solidFill>
                  <a:srgbClr val="A31515"/>
                </a:solidFill>
                <a:effectLst/>
                <a:latin typeface="Consolas" panose="020B0609020204030204" pitchFamily="49" charset="0"/>
              </a:rPr>
              <a:t>"true"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"Success"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"Failure"</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//label status as Success or Failure</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AuthStatus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AuthStatus</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AuthStatus</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t>
            </a:r>
            <a:r>
              <a:rPr lang="en-US" sz="1200" b="1" err="1">
                <a:solidFill>
                  <a:srgbClr val="00B050"/>
                </a:solidFill>
                <a:latin typeface="Consolas" panose="020B0609020204030204" pitchFamily="49" charset="0"/>
              </a:rPr>
              <a:t>AuthStatus</a:t>
            </a:r>
            <a:r>
              <a:rPr lang="en-US" sz="1200" b="1">
                <a:solidFill>
                  <a:srgbClr val="00B050"/>
                </a:solidFill>
                <a:latin typeface="Consolas" panose="020B0609020204030204" pitchFamily="49" charset="0"/>
              </a:rPr>
              <a:t> parameter</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summarize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AuthMethCount</a:t>
            </a:r>
            <a:r>
              <a:rPr lang="en-US" sz="1200" b="0">
                <a:solidFill>
                  <a:srgbClr val="000000"/>
                </a:solidFill>
                <a:effectLst/>
                <a:latin typeface="Consolas" panose="020B0609020204030204" pitchFamily="49" charset="0"/>
              </a:rPr>
              <a:t> = </a:t>
            </a:r>
            <a:r>
              <a:rPr lang="en-US" sz="1200" b="0">
                <a:solidFill>
                  <a:srgbClr val="0000FF"/>
                </a:solidFill>
                <a:effectLst/>
                <a:latin typeface="Consolas" panose="020B0609020204030204" pitchFamily="49" charset="0"/>
              </a:rPr>
              <a:t>count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by</a:t>
            </a:r>
            <a:r>
              <a:rPr lang="en-US" sz="1200" b="0">
                <a:solidFill>
                  <a:srgbClr val="000000"/>
                </a:solidFill>
                <a:effectLst/>
                <a:latin typeface="Consolas" panose="020B0609020204030204" pitchFamily="49" charset="0"/>
              </a:rPr>
              <a:t> bin (</a:t>
            </a:r>
            <a:r>
              <a:rPr lang="en-US" sz="1200" b="0" err="1">
                <a:solidFill>
                  <a:srgbClr val="000000"/>
                </a:solidFill>
                <a:effectLst/>
                <a:latin typeface="Consolas" panose="020B0609020204030204" pitchFamily="49" charset="0"/>
              </a:rPr>
              <a:t>TimeGenerated</a:t>
            </a:r>
            <a:r>
              <a:rPr lang="en-US" sz="1200" b="0">
                <a:solidFill>
                  <a:srgbClr val="000000"/>
                </a:solidFill>
                <a:effectLst/>
                <a:latin typeface="Consolas" panose="020B0609020204030204" pitchFamily="49" charset="0"/>
              </a:rPr>
              <a:t>, </a:t>
            </a:r>
            <a:r>
              <a:rPr lang="en-US" sz="1200" b="0">
                <a:solidFill>
                  <a:srgbClr val="098658"/>
                </a:solidFill>
                <a:effectLst/>
                <a:latin typeface="Consolas" panose="020B0609020204030204" pitchFamily="49" charset="0"/>
              </a:rPr>
              <a:t>1</a:t>
            </a:r>
            <a:r>
              <a:rPr lang="en-US" sz="1200" b="0">
                <a:solidFill>
                  <a:srgbClr val="000000"/>
                </a:solidFill>
                <a:effectLst/>
                <a:latin typeface="Consolas" panose="020B0609020204030204" pitchFamily="49" charset="0"/>
              </a:rPr>
              <a:t>d),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//aggregate to count the daily sum </a:t>
            </a:r>
          </a:p>
          <a:p>
            <a:r>
              <a:rPr lang="en-US" sz="1200" b="1">
                <a:solidFill>
                  <a:srgbClr val="00B050"/>
                </a:solidFill>
                <a:latin typeface="Consolas" panose="020B0609020204030204" pitchFamily="49" charset="0"/>
              </a:rPr>
              <a:t>By </a:t>
            </a:r>
            <a:r>
              <a:rPr lang="en-US" sz="1200" b="1" err="1">
                <a:solidFill>
                  <a:srgbClr val="00B050"/>
                </a:solidFill>
                <a:latin typeface="Consolas" panose="020B0609020204030204" pitchFamily="49" charset="0"/>
              </a:rPr>
              <a:t>AuthMethod</a:t>
            </a:r>
            <a:endParaRPr lang="en-US" sz="1200" b="1">
              <a:solidFill>
                <a:srgbClr val="00B050"/>
              </a:solidFill>
              <a:latin typeface="Consolas" panose="020B0609020204030204" pitchFamily="49" charset="0"/>
            </a:endParaRPr>
          </a:p>
          <a:p>
            <a:endParaRPr lang="en-US" sz="1200" b="0">
              <a:solidFill>
                <a:srgbClr val="000000"/>
              </a:solidFill>
              <a:effectLst/>
              <a:latin typeface="Consolas" panose="020B0609020204030204" pitchFamily="49" charset="0"/>
            </a:endParaRPr>
          </a:p>
          <a:p>
            <a:endParaRPr lang="en-US" sz="1200" b="1">
              <a:solidFill>
                <a:srgbClr val="00B050"/>
              </a:solidFill>
              <a:latin typeface="Consolas" panose="020B0609020204030204" pitchFamily="49" charset="0"/>
            </a:endParaRPr>
          </a:p>
          <a:p>
            <a:endParaRPr lang="en-US" sz="1050" b="0">
              <a:solidFill>
                <a:srgbClr val="000000"/>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B2536D9B-2CCD-E0EA-15A1-A37DCFFD9E75}"/>
              </a:ext>
            </a:extLst>
          </p:cNvPr>
          <p:cNvPicPr>
            <a:picLocks noChangeAspect="1"/>
          </p:cNvPicPr>
          <p:nvPr/>
        </p:nvPicPr>
        <p:blipFill>
          <a:blip r:embed="rId2"/>
          <a:stretch>
            <a:fillRect/>
          </a:stretch>
        </p:blipFill>
        <p:spPr>
          <a:xfrm>
            <a:off x="9806473" y="5809820"/>
            <a:ext cx="2319980" cy="984897"/>
          </a:xfrm>
          <a:prstGeom prst="rect">
            <a:avLst/>
          </a:prstGeom>
        </p:spPr>
      </p:pic>
    </p:spTree>
    <p:extLst>
      <p:ext uri="{BB962C8B-B14F-4D97-AF65-F5344CB8AC3E}">
        <p14:creationId xmlns:p14="http://schemas.microsoft.com/office/powerpoint/2010/main" val="388129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3281-BE40-9573-6698-41840B8948E0}"/>
              </a:ext>
            </a:extLst>
          </p:cNvPr>
          <p:cNvSpPr>
            <a:spLocks noGrp="1"/>
          </p:cNvSpPr>
          <p:nvPr>
            <p:ph type="title"/>
          </p:nvPr>
        </p:nvSpPr>
        <p:spPr/>
        <p:txBody>
          <a:bodyPr/>
          <a:lstStyle/>
          <a:p>
            <a:r>
              <a:rPr lang="en-US"/>
              <a:t>Interactive Graphs</a:t>
            </a:r>
          </a:p>
        </p:txBody>
      </p:sp>
      <p:pic>
        <p:nvPicPr>
          <p:cNvPr id="5" name="Content Placeholder 4">
            <a:extLst>
              <a:ext uri="{FF2B5EF4-FFF2-40B4-BE49-F238E27FC236}">
                <a16:creationId xmlns:a16="http://schemas.microsoft.com/office/drawing/2014/main" id="{4808E6F6-EFED-63FD-E3E3-79FCA773D4B3}"/>
              </a:ext>
            </a:extLst>
          </p:cNvPr>
          <p:cNvPicPr>
            <a:picLocks noGrp="1" noChangeAspect="1"/>
          </p:cNvPicPr>
          <p:nvPr>
            <p:ph sz="quarter" idx="4294967295"/>
          </p:nvPr>
        </p:nvPicPr>
        <p:blipFill>
          <a:blip r:embed="rId2"/>
          <a:stretch>
            <a:fillRect/>
          </a:stretch>
        </p:blipFill>
        <p:spPr>
          <a:xfrm>
            <a:off x="921896" y="2094113"/>
            <a:ext cx="2912321" cy="1849172"/>
          </a:xfrm>
        </p:spPr>
      </p:pic>
      <p:pic>
        <p:nvPicPr>
          <p:cNvPr id="7" name="Picture 6">
            <a:extLst>
              <a:ext uri="{FF2B5EF4-FFF2-40B4-BE49-F238E27FC236}">
                <a16:creationId xmlns:a16="http://schemas.microsoft.com/office/drawing/2014/main" id="{31618C95-198C-D70E-3733-BCC58328BF0B}"/>
              </a:ext>
            </a:extLst>
          </p:cNvPr>
          <p:cNvPicPr>
            <a:picLocks noChangeAspect="1"/>
          </p:cNvPicPr>
          <p:nvPr/>
        </p:nvPicPr>
        <p:blipFill>
          <a:blip r:embed="rId3"/>
          <a:stretch>
            <a:fillRect/>
          </a:stretch>
        </p:blipFill>
        <p:spPr>
          <a:xfrm>
            <a:off x="5057134" y="1890366"/>
            <a:ext cx="5781627" cy="4490474"/>
          </a:xfrm>
          <a:prstGeom prst="rect">
            <a:avLst/>
          </a:prstGeom>
        </p:spPr>
      </p:pic>
      <p:pic>
        <p:nvPicPr>
          <p:cNvPr id="9" name="Picture 8">
            <a:extLst>
              <a:ext uri="{FF2B5EF4-FFF2-40B4-BE49-F238E27FC236}">
                <a16:creationId xmlns:a16="http://schemas.microsoft.com/office/drawing/2014/main" id="{02FB9B3F-F47A-9F5A-3BC4-E048CE64CCED}"/>
              </a:ext>
            </a:extLst>
          </p:cNvPr>
          <p:cNvPicPr>
            <a:picLocks noChangeAspect="1"/>
          </p:cNvPicPr>
          <p:nvPr/>
        </p:nvPicPr>
        <p:blipFill>
          <a:blip r:embed="rId4"/>
          <a:stretch>
            <a:fillRect/>
          </a:stretch>
        </p:blipFill>
        <p:spPr>
          <a:xfrm>
            <a:off x="588839" y="4135603"/>
            <a:ext cx="3767182" cy="1599275"/>
          </a:xfrm>
          <a:prstGeom prst="rect">
            <a:avLst/>
          </a:prstGeom>
        </p:spPr>
      </p:pic>
      <p:cxnSp>
        <p:nvCxnSpPr>
          <p:cNvPr id="11" name="Straight Arrow Connector 10">
            <a:extLst>
              <a:ext uri="{FF2B5EF4-FFF2-40B4-BE49-F238E27FC236}">
                <a16:creationId xmlns:a16="http://schemas.microsoft.com/office/drawing/2014/main" id="{F143E329-C727-98F6-5FDC-DC88DF2C1A46}"/>
              </a:ext>
            </a:extLst>
          </p:cNvPr>
          <p:cNvCxnSpPr/>
          <p:nvPr/>
        </p:nvCxnSpPr>
        <p:spPr>
          <a:xfrm flipH="1" flipV="1">
            <a:off x="3554963" y="5197151"/>
            <a:ext cx="3918857" cy="195943"/>
          </a:xfrm>
          <a:prstGeom prst="straightConnector1">
            <a:avLst/>
          </a:prstGeom>
          <a:ln w="317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341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F743-317D-1D0B-685F-1ACAB48019BA}"/>
              </a:ext>
            </a:extLst>
          </p:cNvPr>
          <p:cNvSpPr>
            <a:spLocks noGrp="1"/>
          </p:cNvSpPr>
          <p:nvPr>
            <p:ph type="title"/>
          </p:nvPr>
        </p:nvSpPr>
        <p:spPr/>
        <p:txBody>
          <a:bodyPr/>
          <a:lstStyle/>
          <a:p>
            <a:r>
              <a:rPr lang="en-US"/>
              <a:t>Interactive Graphs</a:t>
            </a:r>
          </a:p>
        </p:txBody>
      </p:sp>
      <p:pic>
        <p:nvPicPr>
          <p:cNvPr id="5" name="Content Placeholder 4">
            <a:extLst>
              <a:ext uri="{FF2B5EF4-FFF2-40B4-BE49-F238E27FC236}">
                <a16:creationId xmlns:a16="http://schemas.microsoft.com/office/drawing/2014/main" id="{B1481676-7719-3B64-5DCE-1B6A9B0F694C}"/>
              </a:ext>
            </a:extLst>
          </p:cNvPr>
          <p:cNvPicPr>
            <a:picLocks noGrp="1" noChangeAspect="1"/>
          </p:cNvPicPr>
          <p:nvPr>
            <p:ph sz="quarter" idx="4294967295"/>
          </p:nvPr>
        </p:nvPicPr>
        <p:blipFill>
          <a:blip r:embed="rId2"/>
          <a:stretch>
            <a:fillRect/>
          </a:stretch>
        </p:blipFill>
        <p:spPr>
          <a:xfrm>
            <a:off x="503583" y="1789910"/>
            <a:ext cx="11277600" cy="3944968"/>
          </a:xfrm>
        </p:spPr>
      </p:pic>
    </p:spTree>
    <p:extLst>
      <p:ext uri="{BB962C8B-B14F-4D97-AF65-F5344CB8AC3E}">
        <p14:creationId xmlns:p14="http://schemas.microsoft.com/office/powerpoint/2010/main" val="2803902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3">
            <a:extLst>
              <a:ext uri="{FF2B5EF4-FFF2-40B4-BE49-F238E27FC236}">
                <a16:creationId xmlns:a16="http://schemas.microsoft.com/office/drawing/2014/main" id="{89950FC9-96F8-481E-B2FF-741D34A8F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45">
            <a:extLst>
              <a:ext uri="{FF2B5EF4-FFF2-40B4-BE49-F238E27FC236}">
                <a16:creationId xmlns:a16="http://schemas.microsoft.com/office/drawing/2014/main" id="{2B2B4586-EC5C-4ED3-82D8-63143F7C7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2012" y="0"/>
            <a:ext cx="6829989" cy="6858000"/>
          </a:xfrm>
          <a:custGeom>
            <a:avLst/>
            <a:gdLst>
              <a:gd name="connsiteX0" fmla="*/ 0 w 6829989"/>
              <a:gd name="connsiteY0" fmla="*/ 0 h 6858000"/>
              <a:gd name="connsiteX1" fmla="*/ 6829989 w 6829989"/>
              <a:gd name="connsiteY1" fmla="*/ 0 h 6858000"/>
              <a:gd name="connsiteX2" fmla="*/ 6829989 w 6829989"/>
              <a:gd name="connsiteY2" fmla="*/ 6858000 h 6858000"/>
              <a:gd name="connsiteX3" fmla="*/ 1 w 6829989"/>
              <a:gd name="connsiteY3" fmla="*/ 6858000 h 6858000"/>
              <a:gd name="connsiteX4" fmla="*/ 4006 w 6829989"/>
              <a:gd name="connsiteY4" fmla="*/ 6854853 h 6858000"/>
              <a:gd name="connsiteX5" fmla="*/ 1619628 w 6829989"/>
              <a:gd name="connsiteY5" fmla="*/ 3429000 h 6858000"/>
              <a:gd name="connsiteX6" fmla="*/ 4006 w 682998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9989" h="6858000">
                <a:moveTo>
                  <a:pt x="0" y="0"/>
                </a:moveTo>
                <a:lnTo>
                  <a:pt x="6829989" y="0"/>
                </a:lnTo>
                <a:lnTo>
                  <a:pt x="6829989"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47">
            <a:extLst>
              <a:ext uri="{FF2B5EF4-FFF2-40B4-BE49-F238E27FC236}">
                <a16:creationId xmlns:a16="http://schemas.microsoft.com/office/drawing/2014/main" id="{FBD18CC4-F639-47CF-96DD-9BA6031B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8993C8A-194B-45FE-AF26-F9E6D3733A9D}"/>
              </a:ext>
            </a:extLst>
          </p:cNvPr>
          <p:cNvSpPr txBox="1">
            <a:spLocks/>
          </p:cNvSpPr>
          <p:nvPr/>
        </p:nvSpPr>
        <p:spPr>
          <a:xfrm>
            <a:off x="7458500" y="1091821"/>
            <a:ext cx="3366816" cy="4674358"/>
          </a:xfr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fontAlgn="auto">
              <a:spcAft>
                <a:spcPts val="600"/>
              </a:spcAft>
              <a:buClrTx/>
              <a:buSzTx/>
              <a:tabLst/>
              <a:defRPr/>
            </a:pPr>
            <a:r>
              <a:rPr kumimoji="0" lang="en-US" sz="6000" b="1" i="0" u="none" strike="noStrike" kern="1200" cap="none" spc="0" normalizeH="0" baseline="0" noProof="0" dirty="0">
                <a:ln>
                  <a:noFill/>
                </a:ln>
                <a:solidFill>
                  <a:schemeClr val="bg1"/>
                </a:solidFill>
                <a:effectLst/>
                <a:uLnTx/>
                <a:uFillTx/>
                <a:latin typeface="+mj-lt"/>
                <a:ea typeface="+mj-ea"/>
                <a:cs typeface="+mj-cs"/>
              </a:rPr>
              <a:t>Session Learning Objective</a:t>
            </a:r>
          </a:p>
        </p:txBody>
      </p:sp>
      <p:sp>
        <p:nvSpPr>
          <p:cNvPr id="14" name="TextBox 13">
            <a:extLst>
              <a:ext uri="{FF2B5EF4-FFF2-40B4-BE49-F238E27FC236}">
                <a16:creationId xmlns:a16="http://schemas.microsoft.com/office/drawing/2014/main" id="{80B54705-D170-0A10-82BA-B942B2E2D6BC}"/>
              </a:ext>
            </a:extLst>
          </p:cNvPr>
          <p:cNvSpPr txBox="1"/>
          <p:nvPr/>
        </p:nvSpPr>
        <p:spPr>
          <a:xfrm>
            <a:off x="945931" y="1503936"/>
            <a:ext cx="5725169" cy="3850129"/>
          </a:xfrm>
        </p:spPr>
        <p:txBody>
          <a:bodyPr vert="horz" lIns="91440" tIns="45720" rIns="91440" bIns="45720" rtlCol="0" anchor="ctr">
            <a:normAutofit/>
          </a:bodyPr>
          <a:lstStyle/>
          <a:p>
            <a:pPr>
              <a:lnSpc>
                <a:spcPct val="90000"/>
              </a:lnSpc>
              <a:spcAft>
                <a:spcPts val="600"/>
              </a:spcAft>
            </a:pPr>
            <a:r>
              <a:rPr lang="en-US" sz="2800" dirty="0">
                <a:solidFill>
                  <a:schemeClr val="tx1">
                    <a:lumMod val="85000"/>
                    <a:lumOff val="15000"/>
                  </a:schemeClr>
                </a:solidFill>
                <a:effectLst/>
              </a:rPr>
              <a:t>The objective of this session is to share threat hunting techniques using KQL and Azure AD Workbooks.</a:t>
            </a:r>
            <a:endParaRPr lang="en-US" sz="2800" dirty="0">
              <a:solidFill>
                <a:schemeClr val="tx1">
                  <a:lumMod val="85000"/>
                  <a:lumOff val="15000"/>
                </a:schemeClr>
              </a:solidFill>
            </a:endParaRPr>
          </a:p>
        </p:txBody>
      </p:sp>
      <p:sp>
        <p:nvSpPr>
          <p:cNvPr id="5" name="Content Placeholder 2">
            <a:extLst>
              <a:ext uri="{FF2B5EF4-FFF2-40B4-BE49-F238E27FC236}">
                <a16:creationId xmlns:a16="http://schemas.microsoft.com/office/drawing/2014/main" id="{02D7E16B-D2EA-478E-895C-F02AEFCEAA4C}"/>
              </a:ext>
            </a:extLst>
          </p:cNvPr>
          <p:cNvSpPr>
            <a:spLocks noGrp="1"/>
          </p:cNvSpPr>
          <p:nvPr/>
        </p:nvSpPr>
        <p:spPr>
          <a:xfrm>
            <a:off x="465018" y="3120543"/>
            <a:ext cx="3598981" cy="2290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endParaRPr>
          </a:p>
        </p:txBody>
      </p:sp>
      <p:sp>
        <p:nvSpPr>
          <p:cNvPr id="7" name="Content Placeholder 2">
            <a:extLst>
              <a:ext uri="{FF2B5EF4-FFF2-40B4-BE49-F238E27FC236}">
                <a16:creationId xmlns:a16="http://schemas.microsoft.com/office/drawing/2014/main" id="{05D75750-33A9-4E99-9F1C-5700BF4D40C5}"/>
              </a:ext>
            </a:extLst>
          </p:cNvPr>
          <p:cNvSpPr>
            <a:spLocks noGrp="1"/>
          </p:cNvSpPr>
          <p:nvPr/>
        </p:nvSpPr>
        <p:spPr>
          <a:xfrm>
            <a:off x="4479822" y="3120542"/>
            <a:ext cx="6924778" cy="2290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39113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2188-33CD-5E6C-BD56-FBAE40FA5C04}"/>
              </a:ext>
            </a:extLst>
          </p:cNvPr>
          <p:cNvSpPr>
            <a:spLocks noGrp="1"/>
          </p:cNvSpPr>
          <p:nvPr>
            <p:ph type="title"/>
          </p:nvPr>
        </p:nvSpPr>
        <p:spPr/>
        <p:txBody>
          <a:bodyPr/>
          <a:lstStyle/>
          <a:p>
            <a:r>
              <a:rPr lang="en-US"/>
              <a:t>Union</a:t>
            </a:r>
          </a:p>
        </p:txBody>
      </p:sp>
      <p:sp>
        <p:nvSpPr>
          <p:cNvPr id="5" name="Text Placeholder 4">
            <a:extLst>
              <a:ext uri="{FF2B5EF4-FFF2-40B4-BE49-F238E27FC236}">
                <a16:creationId xmlns:a16="http://schemas.microsoft.com/office/drawing/2014/main" id="{3F82D867-3151-B813-F6E6-D045A6B0FF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58863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Union of two data sets</a:t>
            </a:r>
          </a:p>
        </p:txBody>
      </p:sp>
      <p:pic>
        <p:nvPicPr>
          <p:cNvPr id="7" name="Picture 6">
            <a:extLst>
              <a:ext uri="{FF2B5EF4-FFF2-40B4-BE49-F238E27FC236}">
                <a16:creationId xmlns:a16="http://schemas.microsoft.com/office/drawing/2014/main" id="{6BF5FD5E-FE74-E46E-F42A-240E27BA00EA}"/>
              </a:ext>
            </a:extLst>
          </p:cNvPr>
          <p:cNvPicPr>
            <a:picLocks noChangeAspect="1"/>
          </p:cNvPicPr>
          <p:nvPr/>
        </p:nvPicPr>
        <p:blipFill>
          <a:blip r:embed="rId2"/>
          <a:stretch>
            <a:fillRect/>
          </a:stretch>
        </p:blipFill>
        <p:spPr>
          <a:xfrm>
            <a:off x="197609" y="1840092"/>
            <a:ext cx="11796782" cy="3177815"/>
          </a:xfrm>
          <a:prstGeom prst="rect">
            <a:avLst/>
          </a:prstGeom>
        </p:spPr>
      </p:pic>
      <p:sp>
        <p:nvSpPr>
          <p:cNvPr id="12" name="Rectangle: Rounded Corners 11">
            <a:extLst>
              <a:ext uri="{FF2B5EF4-FFF2-40B4-BE49-F238E27FC236}">
                <a16:creationId xmlns:a16="http://schemas.microsoft.com/office/drawing/2014/main" id="{35B89609-A60D-51B2-8CBD-861022CE6953}"/>
              </a:ext>
            </a:extLst>
          </p:cNvPr>
          <p:cNvSpPr/>
          <p:nvPr/>
        </p:nvSpPr>
        <p:spPr>
          <a:xfrm>
            <a:off x="2154477" y="2855934"/>
            <a:ext cx="726509" cy="338203"/>
          </a:xfrm>
          <a:prstGeom prst="roundRect">
            <a:avLst/>
          </a:prstGeom>
          <a:noFill/>
          <a:ln w="412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57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Union of two data sets: the pie chart</a:t>
            </a:r>
          </a:p>
        </p:txBody>
      </p:sp>
      <p:sp>
        <p:nvSpPr>
          <p:cNvPr id="9" name="TextBox 8">
            <a:extLst>
              <a:ext uri="{FF2B5EF4-FFF2-40B4-BE49-F238E27FC236}">
                <a16:creationId xmlns:a16="http://schemas.microsoft.com/office/drawing/2014/main" id="{0A6D7A3D-8335-7F4E-8D65-9933FE87F8B8}"/>
              </a:ext>
            </a:extLst>
          </p:cNvPr>
          <p:cNvSpPr txBox="1"/>
          <p:nvPr/>
        </p:nvSpPr>
        <p:spPr>
          <a:xfrm>
            <a:off x="457200" y="1715414"/>
            <a:ext cx="5433109" cy="4785926"/>
          </a:xfrm>
          <a:prstGeom prst="rect">
            <a:avLst/>
          </a:prstGeom>
          <a:noFill/>
        </p:spPr>
        <p:txBody>
          <a:bodyPr wrap="square">
            <a:spAutoFit/>
          </a:bodyPr>
          <a:lstStyle/>
          <a:p>
            <a:r>
              <a:rPr lang="en-US" sz="1050" b="0">
                <a:solidFill>
                  <a:srgbClr val="000000"/>
                </a:solidFill>
                <a:effectLst/>
                <a:latin typeface="Consolas" panose="020B0609020204030204" pitchFamily="49" charset="0"/>
              </a:rPr>
              <a:t>let </a:t>
            </a:r>
            <a:r>
              <a:rPr lang="en-US" sz="1050" b="0" err="1">
                <a:solidFill>
                  <a:srgbClr val="000000"/>
                </a:solidFill>
                <a:effectLst/>
                <a:latin typeface="Consolas" panose="020B0609020204030204" pitchFamily="49" charset="0"/>
              </a:rPr>
              <a:t>policyData</a:t>
            </a:r>
            <a:r>
              <a:rPr lang="en-US" sz="1050" b="0">
                <a:solidFill>
                  <a:srgbClr val="000000"/>
                </a:solidFill>
                <a:effectLst/>
                <a:latin typeface="Consolas" panose="020B0609020204030204" pitchFamily="49" charset="0"/>
              </a:rPr>
              <a:t> = </a:t>
            </a:r>
            <a:r>
              <a:rPr lang="en-US" sz="1050" b="0" err="1">
                <a:solidFill>
                  <a:srgbClr val="000000"/>
                </a:solidFill>
                <a:effectLst/>
                <a:highlight>
                  <a:srgbClr val="FFFF00"/>
                </a:highlight>
                <a:latin typeface="Consolas" panose="020B0609020204030204" pitchFamily="49" charset="0"/>
              </a:rPr>
              <a:t>SigninLogs</a:t>
            </a:r>
            <a:endParaRPr lang="en-US" sz="1050" b="0">
              <a:solidFill>
                <a:srgbClr val="000000"/>
              </a:solidFill>
              <a:effectLst/>
              <a:highlight>
                <a:srgbClr val="FFFF00"/>
              </a:highligh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ParsedFields</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AuthenticationDetails</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AuthenticationMethod</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ParsedFields.authenticationMethod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AuthenticationMethod</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ParsedFields2=</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DeviceState</a:t>
            </a:r>
            <a:r>
              <a:rPr lang="en-US" sz="1050" b="0">
                <a:solidFill>
                  <a:srgbClr val="000000"/>
                </a:solidFill>
                <a:effectLst/>
                <a:latin typeface="Consolas" panose="020B0609020204030204" pitchFamily="49" charset="0"/>
              </a:rPr>
              <a:t> = case(</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trustType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"Unmanaged"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trustType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OperatingSystem</a:t>
            </a:r>
            <a:r>
              <a:rPr lang="en-US" sz="1050" b="0">
                <a:solidFill>
                  <a:srgbClr val="000000"/>
                </a:solidFill>
                <a:effectLst/>
                <a:latin typeface="Consolas" panose="020B0609020204030204" pitchFamily="49" charset="0"/>
              </a:rPr>
              <a:t> = ParsedFields2.operatingSystem</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OS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OperatingSystem</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ParsedFields3 = </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AuthenticationRequirementPolicies</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AuthReqPolicy</a:t>
            </a:r>
            <a:r>
              <a:rPr lang="en-US" sz="1050" b="0">
                <a:solidFill>
                  <a:srgbClr val="000000"/>
                </a:solidFill>
                <a:effectLst/>
                <a:latin typeface="Consolas" panose="020B0609020204030204" pitchFamily="49" charset="0"/>
              </a:rPr>
              <a:t> = ParsedFields3.detail</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AuthReqPolicy</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"Previously satisfied"</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"On-Premises Directory Synchronization Service Account"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AuthMethod</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AuthMethod</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DeviceState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DeviceState</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DeviceState</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users"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apps"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OS:escape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OS"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OS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OS:escape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Status = </a:t>
            </a:r>
            <a:r>
              <a:rPr lang="en-US" sz="1050" b="0" err="1">
                <a:solidFill>
                  <a:srgbClr val="000000"/>
                </a:solidFill>
                <a:effectLst/>
                <a:latin typeface="Consolas" panose="020B0609020204030204" pitchFamily="49" charset="0"/>
              </a:rPr>
              <a:t>ParsedFields.succeeded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 case(Status == </a:t>
            </a:r>
            <a:r>
              <a:rPr lang="en-US" sz="1050" b="0">
                <a:solidFill>
                  <a:srgbClr val="A31515"/>
                </a:solidFill>
                <a:effectLst/>
                <a:latin typeface="Consolas" panose="020B0609020204030204" pitchFamily="49" charset="0"/>
              </a:rPr>
              <a:t>"true"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"Success"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"Failure"</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project</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a:t>
            </a:r>
          </a:p>
          <a:p>
            <a:endParaRPr lang="en-US" sz="1050" b="0">
              <a:solidFill>
                <a:srgbClr val="000000"/>
              </a:solidFill>
              <a:effectLst/>
              <a:latin typeface="Consolas" panose="020B0609020204030204" pitchFamily="49" charset="0"/>
            </a:endParaRPr>
          </a:p>
          <a:p>
            <a:endParaRPr lang="en-US" sz="1100" b="0">
              <a:solidFill>
                <a:srgbClr val="000000"/>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4630F569-72CA-E3F2-4286-4F5DEBF260F2}"/>
              </a:ext>
            </a:extLst>
          </p:cNvPr>
          <p:cNvPicPr>
            <a:picLocks noChangeAspect="1"/>
          </p:cNvPicPr>
          <p:nvPr/>
        </p:nvPicPr>
        <p:blipFill>
          <a:blip r:embed="rId3"/>
          <a:stretch>
            <a:fillRect/>
          </a:stretch>
        </p:blipFill>
        <p:spPr>
          <a:xfrm>
            <a:off x="10421654" y="5398915"/>
            <a:ext cx="1662693" cy="1312419"/>
          </a:xfrm>
          <a:prstGeom prst="rect">
            <a:avLst/>
          </a:prstGeom>
        </p:spPr>
      </p:pic>
      <p:sp>
        <p:nvSpPr>
          <p:cNvPr id="12" name="TextBox 11">
            <a:extLst>
              <a:ext uri="{FF2B5EF4-FFF2-40B4-BE49-F238E27FC236}">
                <a16:creationId xmlns:a16="http://schemas.microsoft.com/office/drawing/2014/main" id="{22F132B3-91C1-575E-5D10-A83787396515}"/>
              </a:ext>
            </a:extLst>
          </p:cNvPr>
          <p:cNvSpPr txBox="1"/>
          <p:nvPr/>
        </p:nvSpPr>
        <p:spPr>
          <a:xfrm>
            <a:off x="6096000" y="1802016"/>
            <a:ext cx="6194038" cy="3485570"/>
          </a:xfrm>
          <a:prstGeom prst="rect">
            <a:avLst/>
          </a:prstGeom>
          <a:noFill/>
        </p:spPr>
        <p:txBody>
          <a:bodyPr wrap="square">
            <a:spAutoFit/>
          </a:bodyPr>
          <a:lstStyle/>
          <a:p>
            <a:r>
              <a:rPr lang="en-US" sz="1050" b="0">
                <a:solidFill>
                  <a:srgbClr val="000000"/>
                </a:solidFill>
                <a:effectLst/>
                <a:latin typeface="Consolas" panose="020B0609020204030204" pitchFamily="49" charset="0"/>
              </a:rPr>
              <a:t>let </a:t>
            </a:r>
            <a:r>
              <a:rPr lang="en-US" sz="1050" b="0" err="1">
                <a:solidFill>
                  <a:srgbClr val="000000"/>
                </a:solidFill>
                <a:effectLst/>
                <a:latin typeface="Consolas" panose="020B0609020204030204" pitchFamily="49" charset="0"/>
              </a:rPr>
              <a:t>adfsData</a:t>
            </a:r>
            <a:r>
              <a:rPr lang="en-US" sz="1050" b="0">
                <a:solidFill>
                  <a:srgbClr val="000000"/>
                </a:solidFill>
                <a:effectLst/>
                <a:latin typeface="Consolas" panose="020B0609020204030204" pitchFamily="49" charset="0"/>
              </a:rPr>
              <a:t> = </a:t>
            </a:r>
            <a:r>
              <a:rPr lang="en-US" sz="1050" b="0" err="1">
                <a:solidFill>
                  <a:srgbClr val="000000"/>
                </a:solidFill>
                <a:effectLst/>
                <a:highlight>
                  <a:srgbClr val="FFFF00"/>
                </a:highlight>
                <a:latin typeface="Consolas" panose="020B0609020204030204" pitchFamily="49" charset="0"/>
              </a:rPr>
              <a:t>ADFSSignInLogs</a:t>
            </a:r>
            <a:endParaRPr lang="en-US" sz="1050" b="0">
              <a:solidFill>
                <a:srgbClr val="000000"/>
              </a:solidFill>
              <a:effectLst/>
              <a:highlight>
                <a:srgbClr val="FFFF00"/>
              </a:highligh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PF=</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AuthenticationDetails</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AuthDetail</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PF.authenticationMethodDetail</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AuthDetail</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"On-Premises Directory Synchronization Service Account"</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users"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apps"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Status = </a:t>
            </a:r>
            <a:r>
              <a:rPr lang="en-US" sz="1050" b="0" err="1">
                <a:solidFill>
                  <a:srgbClr val="000000"/>
                </a:solidFill>
                <a:effectLst/>
                <a:latin typeface="Consolas" panose="020B0609020204030204" pitchFamily="49" charset="0"/>
              </a:rPr>
              <a:t>PF.succeeded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 case(Status == </a:t>
            </a:r>
            <a:r>
              <a:rPr lang="en-US" sz="1050" b="0">
                <a:solidFill>
                  <a:srgbClr val="A31515"/>
                </a:solidFill>
                <a:effectLst/>
                <a:latin typeface="Consolas" panose="020B0609020204030204" pitchFamily="49" charset="0"/>
              </a:rPr>
              <a:t>"true"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"Success"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"Failure"</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project</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let </a:t>
            </a:r>
            <a:r>
              <a:rPr lang="en-US" sz="1050" b="0" err="1">
                <a:solidFill>
                  <a:srgbClr val="000000"/>
                </a:solidFill>
                <a:effectLst/>
                <a:latin typeface="Consolas" panose="020B0609020204030204" pitchFamily="49" charset="0"/>
              </a:rPr>
              <a:t>basequery</a:t>
            </a:r>
            <a:r>
              <a:rPr lang="en-US" sz="1050" b="0">
                <a:solidFill>
                  <a:srgbClr val="000000"/>
                </a:solidFill>
                <a:effectLst/>
                <a:latin typeface="Consolas" panose="020B0609020204030204" pitchFamily="49" charset="0"/>
              </a:rPr>
              <a:t> = materialize(</a:t>
            </a:r>
          </a:p>
          <a:p>
            <a:r>
              <a:rPr lang="en-US" sz="1050" b="0">
                <a:solidFill>
                  <a:srgbClr val="0000FF"/>
                </a:solidFill>
                <a:effectLst/>
                <a:highlight>
                  <a:srgbClr val="FFFF00"/>
                </a:highlight>
                <a:latin typeface="Consolas" panose="020B0609020204030204" pitchFamily="49" charset="0"/>
              </a:rPr>
              <a:t>union</a:t>
            </a:r>
            <a:r>
              <a:rPr lang="en-US" sz="1050" b="0">
                <a:solidFill>
                  <a:srgbClr val="000000"/>
                </a:solidFill>
                <a:effectLst/>
                <a:highlight>
                  <a:srgbClr val="FFFF00"/>
                </a:highlight>
                <a:latin typeface="Consolas" panose="020B0609020204030204" pitchFamily="49" charset="0"/>
              </a:rPr>
              <a:t> </a:t>
            </a:r>
            <a:r>
              <a:rPr lang="en-US" sz="1050" b="0" err="1">
                <a:solidFill>
                  <a:srgbClr val="000000"/>
                </a:solidFill>
                <a:effectLst/>
                <a:latin typeface="Consolas" panose="020B0609020204030204" pitchFamily="49" charset="0"/>
              </a:rPr>
              <a:t>policyData</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adfsData</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summarize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totalCount</a:t>
            </a:r>
            <a:r>
              <a:rPr lang="en-US" sz="1050" b="0">
                <a:solidFill>
                  <a:srgbClr val="000000"/>
                </a:solidFill>
                <a:effectLst/>
                <a:latin typeface="Consolas" panose="020B0609020204030204" pitchFamily="49" charset="0"/>
              </a:rPr>
              <a:t> = </a:t>
            </a:r>
            <a:r>
              <a:rPr lang="en-US" sz="1050" b="0">
                <a:solidFill>
                  <a:srgbClr val="0000FF"/>
                </a:solidFill>
                <a:effectLst/>
                <a:latin typeface="Consolas" panose="020B0609020204030204" pitchFamily="49" charset="0"/>
              </a:rPr>
              <a:t>count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by</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let total = </a:t>
            </a:r>
            <a:r>
              <a:rPr lang="en-US" sz="1050" b="0" err="1">
                <a:solidFill>
                  <a:srgbClr val="000000"/>
                </a:solidFill>
                <a:effectLst/>
                <a:latin typeface="Consolas" panose="020B0609020204030204" pitchFamily="49" charset="0"/>
              </a:rPr>
              <a:t>toscalar</a:t>
            </a:r>
            <a:r>
              <a:rPr lang="en-US" sz="1050" b="0">
                <a:solidFill>
                  <a:srgbClr val="000000"/>
                </a:solidFill>
                <a:effectLst/>
                <a:latin typeface="Consolas" panose="020B0609020204030204" pitchFamily="49" charset="0"/>
              </a:rPr>
              <a:t>(</a:t>
            </a:r>
          </a:p>
          <a:p>
            <a:r>
              <a:rPr lang="en-US" sz="1050" b="0" err="1">
                <a:solidFill>
                  <a:srgbClr val="000000"/>
                </a:solidFill>
                <a:effectLst/>
                <a:latin typeface="Consolas" panose="020B0609020204030204" pitchFamily="49" charset="0"/>
              </a:rPr>
              <a:t>basequery</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summarize</a:t>
            </a:r>
            <a:r>
              <a:rPr lang="en-US" sz="1050" b="0">
                <a:solidFill>
                  <a:srgbClr val="000000"/>
                </a:solidFill>
                <a:effectLst/>
                <a:latin typeface="Consolas" panose="020B0609020204030204" pitchFamily="49" charset="0"/>
              </a:rPr>
              <a:t> sum(</a:t>
            </a:r>
            <a:r>
              <a:rPr lang="en-US" sz="1050" b="0" err="1">
                <a:solidFill>
                  <a:srgbClr val="000000"/>
                </a:solidFill>
                <a:effectLst/>
                <a:latin typeface="Consolas" panose="020B0609020204030204" pitchFamily="49" charset="0"/>
              </a:rPr>
              <a:t>totalCount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p>
          <a:p>
            <a:r>
              <a:rPr lang="en-US" sz="1050" b="0" err="1">
                <a:solidFill>
                  <a:srgbClr val="000000"/>
                </a:solidFill>
                <a:effectLst/>
                <a:latin typeface="Consolas" panose="020B0609020204030204" pitchFamily="49" charset="0"/>
              </a:rPr>
              <a:t>basequery</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pct = </a:t>
            </a:r>
            <a:r>
              <a:rPr lang="en-US" sz="1050" b="0" err="1">
                <a:solidFill>
                  <a:srgbClr val="000000"/>
                </a:solidFill>
                <a:effectLst/>
                <a:latin typeface="Consolas" panose="020B0609020204030204" pitchFamily="49" charset="0"/>
              </a:rPr>
              <a:t>totalCount</a:t>
            </a:r>
            <a:r>
              <a:rPr lang="en-US" sz="1050" b="0">
                <a:solidFill>
                  <a:srgbClr val="000000"/>
                </a:solidFill>
                <a:effectLst/>
                <a:latin typeface="Consolas" panose="020B0609020204030204" pitchFamily="49" charset="0"/>
              </a:rPr>
              <a:t>*</a:t>
            </a:r>
            <a:r>
              <a:rPr lang="en-US" sz="1050" b="0">
                <a:solidFill>
                  <a:srgbClr val="098658"/>
                </a:solidFill>
                <a:effectLst/>
                <a:latin typeface="Consolas" panose="020B0609020204030204" pitchFamily="49" charset="0"/>
              </a:rPr>
              <a:t>100.0</a:t>
            </a:r>
            <a:r>
              <a:rPr lang="en-US" sz="1050" b="0">
                <a:solidFill>
                  <a:srgbClr val="000000"/>
                </a:solidFill>
                <a:effectLst/>
                <a:latin typeface="Consolas" panose="020B0609020204030204" pitchFamily="49" charset="0"/>
              </a:rPr>
              <a:t>/total</a:t>
            </a:r>
          </a:p>
        </p:txBody>
      </p:sp>
    </p:spTree>
    <p:extLst>
      <p:ext uri="{BB962C8B-B14F-4D97-AF65-F5344CB8AC3E}">
        <p14:creationId xmlns:p14="http://schemas.microsoft.com/office/powerpoint/2010/main" val="3818515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Break it down: First part of the query</a:t>
            </a:r>
          </a:p>
        </p:txBody>
      </p:sp>
      <p:sp>
        <p:nvSpPr>
          <p:cNvPr id="7" name="TextBox 6">
            <a:extLst>
              <a:ext uri="{FF2B5EF4-FFF2-40B4-BE49-F238E27FC236}">
                <a16:creationId xmlns:a16="http://schemas.microsoft.com/office/drawing/2014/main" id="{EB26B753-07A4-1D6D-2588-629C5CCAD77F}"/>
              </a:ext>
            </a:extLst>
          </p:cNvPr>
          <p:cNvSpPr txBox="1"/>
          <p:nvPr/>
        </p:nvSpPr>
        <p:spPr>
          <a:xfrm>
            <a:off x="457199" y="1690688"/>
            <a:ext cx="11627148" cy="5463034"/>
          </a:xfrm>
          <a:prstGeom prst="rect">
            <a:avLst/>
          </a:prstGeom>
          <a:noFill/>
        </p:spPr>
        <p:txBody>
          <a:bodyPr wrap="square">
            <a:spAutoFit/>
          </a:bodyPr>
          <a:lstStyle/>
          <a:p>
            <a:r>
              <a:rPr lang="en-US" sz="1300" b="0">
                <a:solidFill>
                  <a:srgbClr val="000000"/>
                </a:solidFill>
                <a:effectLst/>
                <a:latin typeface="Consolas" panose="020B0609020204030204" pitchFamily="49" charset="0"/>
              </a:rPr>
              <a:t>let </a:t>
            </a:r>
            <a:r>
              <a:rPr lang="en-US" sz="1300" b="0" err="1">
                <a:solidFill>
                  <a:srgbClr val="000000"/>
                </a:solidFill>
                <a:effectLst/>
                <a:latin typeface="Consolas" panose="020B0609020204030204" pitchFamily="49" charset="0"/>
              </a:rPr>
              <a:t>policyData</a:t>
            </a:r>
            <a:r>
              <a:rPr lang="en-US" sz="1300" b="0">
                <a:solidFill>
                  <a:srgbClr val="000000"/>
                </a:solidFill>
                <a:effectLst/>
                <a:latin typeface="Consolas" panose="020B0609020204030204" pitchFamily="49" charset="0"/>
              </a:rPr>
              <a:t> = </a:t>
            </a:r>
            <a:r>
              <a:rPr lang="en-US" sz="1300" b="0" err="1">
                <a:solidFill>
                  <a:srgbClr val="000000"/>
                </a:solidFill>
                <a:effectLst/>
                <a:highlight>
                  <a:srgbClr val="FFFF00"/>
                </a:highlight>
                <a:latin typeface="Consolas" panose="020B0609020204030204" pitchFamily="49" charset="0"/>
              </a:rPr>
              <a:t>SigninLogs</a:t>
            </a:r>
            <a:endParaRPr lang="en-US" sz="1300" b="0">
              <a:solidFill>
                <a:srgbClr val="000000"/>
              </a:solidFill>
              <a:effectLst/>
              <a:highlight>
                <a:srgbClr val="FFFF00"/>
              </a:highligh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mv-expand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ParsedFields</a:t>
            </a:r>
            <a:r>
              <a:rPr lang="en-US" sz="1300" b="0">
                <a:solidFill>
                  <a:srgbClr val="000000"/>
                </a:solidFill>
                <a:effectLst/>
                <a:latin typeface="Consolas" panose="020B0609020204030204" pitchFamily="49" charset="0"/>
              </a:rPr>
              <a:t>=</a:t>
            </a:r>
            <a:r>
              <a:rPr lang="en-US" sz="1300" b="0" err="1">
                <a:solidFill>
                  <a:srgbClr val="000000"/>
                </a:solidFill>
                <a:effectLst/>
                <a:latin typeface="Consolas" panose="020B0609020204030204" pitchFamily="49" charset="0"/>
              </a:rPr>
              <a:t>parse_json</a:t>
            </a:r>
            <a:r>
              <a:rPr lang="en-US" sz="1300" b="0">
                <a:solidFill>
                  <a:srgbClr val="000000"/>
                </a:solidFill>
                <a:effectLst/>
                <a:latin typeface="Consolas" panose="020B0609020204030204" pitchFamily="49" charset="0"/>
              </a:rPr>
              <a:t>(</a:t>
            </a:r>
            <a:r>
              <a:rPr lang="en-US" sz="1300" b="0" err="1">
                <a:solidFill>
                  <a:srgbClr val="000000"/>
                </a:solidFill>
                <a:effectLst/>
                <a:latin typeface="Consolas" panose="020B0609020204030204" pitchFamily="49" charset="0"/>
              </a:rPr>
              <a:t>AuthenticationDetails</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//parse out Authentication Details column and put in new column called “</a:t>
            </a:r>
            <a:r>
              <a:rPr lang="en-US" sz="1300" b="1" err="1">
                <a:solidFill>
                  <a:srgbClr val="00B050"/>
                </a:solidFill>
                <a:effectLst/>
                <a:latin typeface="Consolas" panose="020B0609020204030204" pitchFamily="49" charset="0"/>
              </a:rPr>
              <a:t>ParsedFields</a:t>
            </a:r>
            <a:r>
              <a:rPr lang="en-US" sz="1300" b="1">
                <a:solidFill>
                  <a:srgbClr val="00B050"/>
                </a:solidFill>
                <a:effectLst/>
                <a:latin typeface="Consolas" panose="020B0609020204030204" pitchFamily="49" charset="0"/>
              </a:rPr>
              <a:t>”</a:t>
            </a:r>
          </a:p>
          <a:p>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AuthenticationMethod</a:t>
            </a:r>
            <a:r>
              <a:rPr lang="en-US" sz="1300" b="0">
                <a:solidFill>
                  <a:srgbClr val="000000"/>
                </a:solidFill>
                <a:effectLst/>
                <a:latin typeface="Consolas" panose="020B0609020204030204" pitchFamily="49" charset="0"/>
              </a:rPr>
              <a:t> = </a:t>
            </a:r>
            <a:r>
              <a:rPr lang="en-US" sz="1300" b="0" err="1">
                <a:solidFill>
                  <a:srgbClr val="000000"/>
                </a:solidFill>
                <a:effectLst/>
                <a:latin typeface="Consolas" panose="020B0609020204030204" pitchFamily="49" charset="0"/>
              </a:rPr>
              <a:t>ParsedFields.authenticationMethod</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//create new column by extracting the </a:t>
            </a:r>
            <a:r>
              <a:rPr lang="en-US" sz="1300" b="1" err="1">
                <a:solidFill>
                  <a:srgbClr val="00B050"/>
                </a:solidFill>
                <a:effectLst/>
                <a:latin typeface="Consolas" panose="020B0609020204030204" pitchFamily="49" charset="0"/>
              </a:rPr>
              <a:t>authenticationMethod</a:t>
            </a:r>
            <a:r>
              <a:rPr lang="en-US" sz="1300" b="1">
                <a:solidFill>
                  <a:srgbClr val="00B050"/>
                </a:solidFill>
                <a:effectLst/>
                <a:latin typeface="Consolas" panose="020B0609020204030204" pitchFamily="49" charset="0"/>
              </a:rPr>
              <a:t> value out of the </a:t>
            </a:r>
            <a:r>
              <a:rPr lang="en-US" sz="1300" b="1" err="1">
                <a:solidFill>
                  <a:srgbClr val="00B050"/>
                </a:solidFill>
                <a:effectLst/>
                <a:latin typeface="Consolas" panose="020B0609020204030204" pitchFamily="49" charset="0"/>
              </a:rPr>
              <a:t>ParsedFields</a:t>
            </a:r>
            <a:r>
              <a:rPr lang="en-US" sz="1300" b="1">
                <a:solidFill>
                  <a:srgbClr val="00B050"/>
                </a:solidFill>
                <a:effectLst/>
                <a:latin typeface="Consolas" panose="020B0609020204030204" pitchFamily="49" charset="0"/>
              </a:rPr>
              <a:t> column</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AuthMethod</a:t>
            </a:r>
            <a:r>
              <a:rPr lang="en-US" sz="1300" b="0">
                <a:solidFill>
                  <a:srgbClr val="000000"/>
                </a:solidFill>
                <a:effectLst/>
                <a:latin typeface="Consolas" panose="020B0609020204030204" pitchFamily="49" charset="0"/>
              </a:rPr>
              <a:t> = </a:t>
            </a:r>
            <a:r>
              <a:rPr lang="en-US" sz="1300" b="0" err="1">
                <a:solidFill>
                  <a:srgbClr val="000000"/>
                </a:solidFill>
                <a:effectLst/>
                <a:latin typeface="Consolas" panose="020B0609020204030204" pitchFamily="49" charset="0"/>
              </a:rPr>
              <a:t>tostring</a:t>
            </a:r>
            <a:r>
              <a:rPr lang="en-US" sz="1300" b="0">
                <a:solidFill>
                  <a:srgbClr val="000000"/>
                </a:solidFill>
                <a:effectLst/>
                <a:latin typeface="Consolas" panose="020B0609020204030204" pitchFamily="49" charset="0"/>
              </a:rPr>
              <a:t>(</a:t>
            </a:r>
            <a:r>
              <a:rPr lang="en-US" sz="1300" b="0" err="1">
                <a:solidFill>
                  <a:srgbClr val="000000"/>
                </a:solidFill>
                <a:effectLst/>
                <a:latin typeface="Consolas" panose="020B0609020204030204" pitchFamily="49" charset="0"/>
              </a:rPr>
              <a:t>AuthenticationMethod</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//convert to string format</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ParsedFields2=</a:t>
            </a:r>
            <a:r>
              <a:rPr lang="en-US" sz="1300" b="0" err="1">
                <a:solidFill>
                  <a:srgbClr val="000000"/>
                </a:solidFill>
                <a:effectLst/>
                <a:latin typeface="Consolas" panose="020B0609020204030204" pitchFamily="49" charset="0"/>
              </a:rPr>
              <a:t>parse_json</a:t>
            </a:r>
            <a:r>
              <a:rPr lang="en-US" sz="1300" b="0">
                <a:solidFill>
                  <a:srgbClr val="000000"/>
                </a:solidFill>
                <a:effectLst/>
                <a:latin typeface="Consolas" panose="020B0609020204030204" pitchFamily="49" charset="0"/>
              </a:rPr>
              <a:t>(</a:t>
            </a:r>
            <a:r>
              <a:rPr lang="en-US" sz="1300" b="0" err="1">
                <a:solidFill>
                  <a:srgbClr val="000000"/>
                </a:solidFill>
                <a:effectLst/>
                <a:latin typeface="Consolas" panose="020B0609020204030204" pitchFamily="49" charset="0"/>
              </a:rPr>
              <a:t>DeviceDetail</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//parse out Device Details column and put in column called “ParsedFields2”</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DeviceState</a:t>
            </a:r>
            <a:r>
              <a:rPr lang="en-US" sz="1300" b="0">
                <a:solidFill>
                  <a:srgbClr val="000000"/>
                </a:solidFill>
                <a:effectLst/>
                <a:latin typeface="Consolas" panose="020B0609020204030204" pitchFamily="49" charset="0"/>
              </a:rPr>
              <a:t> = case(</a:t>
            </a:r>
            <a:r>
              <a:rPr lang="en-US" sz="1300" b="0" err="1">
                <a:solidFill>
                  <a:srgbClr val="000000"/>
                </a:solidFill>
                <a:effectLst/>
                <a:latin typeface="Consolas" panose="020B0609020204030204" pitchFamily="49" charset="0"/>
              </a:rPr>
              <a:t>DeviceDetail</a:t>
            </a:r>
            <a:r>
              <a:rPr lang="en-US" sz="1300" b="0">
                <a:solidFill>
                  <a:srgbClr val="000000"/>
                </a:solidFill>
                <a:effectLst/>
                <a:latin typeface="Consolas" panose="020B0609020204030204" pitchFamily="49" charset="0"/>
              </a:rPr>
              <a:t>[</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trustType</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"Unmanaged"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DeviceDetail</a:t>
            </a:r>
            <a:r>
              <a:rPr lang="en-US" sz="1300" b="0">
                <a:solidFill>
                  <a:srgbClr val="000000"/>
                </a:solidFill>
                <a:effectLst/>
                <a:latin typeface="Consolas" panose="020B0609020204030204" pitchFamily="49" charset="0"/>
              </a:rPr>
              <a:t>[</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trustType</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//convert to string </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OperatingSystem</a:t>
            </a:r>
            <a:r>
              <a:rPr lang="en-US" sz="1300" b="0">
                <a:solidFill>
                  <a:srgbClr val="000000"/>
                </a:solidFill>
                <a:effectLst/>
                <a:latin typeface="Consolas" panose="020B0609020204030204" pitchFamily="49" charset="0"/>
              </a:rPr>
              <a:t> = ParsedFields2.operatingSystem </a:t>
            </a:r>
            <a:r>
              <a:rPr lang="en-US" sz="1300" b="1">
                <a:solidFill>
                  <a:srgbClr val="00B050"/>
                </a:solidFill>
                <a:effectLst/>
                <a:latin typeface="Consolas" panose="020B0609020204030204" pitchFamily="49" charset="0"/>
              </a:rPr>
              <a:t>//extract the </a:t>
            </a:r>
            <a:r>
              <a:rPr lang="en-US" sz="1300" b="1" err="1">
                <a:solidFill>
                  <a:srgbClr val="00B050"/>
                </a:solidFill>
                <a:effectLst/>
                <a:latin typeface="Consolas" panose="020B0609020204030204" pitchFamily="49" charset="0"/>
              </a:rPr>
              <a:t>operatingSystem</a:t>
            </a:r>
            <a:r>
              <a:rPr lang="en-US" sz="1300" b="1">
                <a:solidFill>
                  <a:srgbClr val="00B050"/>
                </a:solidFill>
                <a:effectLst/>
                <a:latin typeface="Consolas" panose="020B0609020204030204" pitchFamily="49" charset="0"/>
              </a:rPr>
              <a:t> value out of the ParsedFields2 column</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OS = </a:t>
            </a:r>
            <a:r>
              <a:rPr lang="en-US" sz="1300" b="0" err="1">
                <a:solidFill>
                  <a:srgbClr val="000000"/>
                </a:solidFill>
                <a:effectLst/>
                <a:latin typeface="Consolas" panose="020B0609020204030204" pitchFamily="49" charset="0"/>
              </a:rPr>
              <a:t>tostring</a:t>
            </a:r>
            <a:r>
              <a:rPr lang="en-US" sz="1300" b="0">
                <a:solidFill>
                  <a:srgbClr val="000000"/>
                </a:solidFill>
                <a:effectLst/>
                <a:latin typeface="Consolas" panose="020B0609020204030204" pitchFamily="49" charset="0"/>
              </a:rPr>
              <a:t>(</a:t>
            </a:r>
            <a:r>
              <a:rPr lang="en-US" sz="1300" b="0" err="1">
                <a:solidFill>
                  <a:srgbClr val="000000"/>
                </a:solidFill>
                <a:effectLst/>
                <a:latin typeface="Consolas" panose="020B0609020204030204" pitchFamily="49" charset="0"/>
              </a:rPr>
              <a:t>OperatingSystem</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//convert to string format</a:t>
            </a:r>
            <a:endParaRPr lang="en-US" sz="1300" b="0">
              <a:solidFill>
                <a:srgbClr val="000000"/>
              </a:solidFill>
              <a:effectLst/>
              <a:latin typeface="Consolas" panose="020B0609020204030204" pitchFamily="49" charset="0"/>
            </a:endParaRPr>
          </a:p>
          <a:p>
            <a:r>
              <a:rPr lang="en-US" sz="1300" b="0">
                <a:solidFill>
                  <a:srgbClr val="000000"/>
                </a:solidFill>
                <a:effectLst/>
                <a:highlight>
                  <a:srgbClr val="FFFF00"/>
                </a:highlight>
                <a:latin typeface="Consolas" panose="020B0609020204030204" pitchFamily="49" charset="0"/>
              </a:rPr>
              <a:t>|</a:t>
            </a:r>
            <a:r>
              <a:rPr lang="en-US" sz="1300" b="0">
                <a:solidFill>
                  <a:srgbClr val="0000FF"/>
                </a:solidFill>
                <a:effectLst/>
                <a:highlight>
                  <a:srgbClr val="FFFF00"/>
                </a:highlight>
                <a:latin typeface="Consolas" panose="020B0609020204030204" pitchFamily="49" charset="0"/>
              </a:rPr>
              <a:t>mv-expand</a:t>
            </a:r>
            <a:r>
              <a:rPr lang="en-US" sz="1300" b="0">
                <a:solidFill>
                  <a:srgbClr val="000000"/>
                </a:solidFill>
                <a:effectLst/>
                <a:highlight>
                  <a:srgbClr val="FFFF00"/>
                </a:highlight>
                <a:latin typeface="Consolas" panose="020B0609020204030204" pitchFamily="49" charset="0"/>
              </a:rPr>
              <a:t> ParsedFields3 = </a:t>
            </a:r>
            <a:r>
              <a:rPr lang="en-US" sz="1300" b="0" err="1">
                <a:solidFill>
                  <a:srgbClr val="000000"/>
                </a:solidFill>
                <a:effectLst/>
                <a:highlight>
                  <a:srgbClr val="FFFF00"/>
                </a:highlight>
                <a:latin typeface="Consolas" panose="020B0609020204030204" pitchFamily="49" charset="0"/>
              </a:rPr>
              <a:t>parse_json</a:t>
            </a:r>
            <a:r>
              <a:rPr lang="en-US" sz="1300" b="0">
                <a:solidFill>
                  <a:srgbClr val="000000"/>
                </a:solidFill>
                <a:effectLst/>
                <a:highlight>
                  <a:srgbClr val="FFFF00"/>
                </a:highlight>
                <a:latin typeface="Consolas" panose="020B0609020204030204" pitchFamily="49" charset="0"/>
              </a:rPr>
              <a:t>(</a:t>
            </a:r>
            <a:r>
              <a:rPr lang="en-US" sz="1300" b="0" err="1">
                <a:solidFill>
                  <a:srgbClr val="000000"/>
                </a:solidFill>
                <a:effectLst/>
                <a:highlight>
                  <a:srgbClr val="FFFF00"/>
                </a:highlight>
                <a:latin typeface="Consolas" panose="020B0609020204030204" pitchFamily="49" charset="0"/>
              </a:rPr>
              <a:t>AuthenticationRequirementPolicies</a:t>
            </a:r>
            <a:r>
              <a:rPr lang="en-US" sz="1300" b="0">
                <a:solidFill>
                  <a:srgbClr val="000000"/>
                </a:solidFill>
                <a:effectLst/>
                <a:highlight>
                  <a:srgbClr val="FFFF00"/>
                </a:highlight>
                <a:latin typeface="Consolas" panose="020B0609020204030204" pitchFamily="49" charset="0"/>
              </a:rPr>
              <a:t>)</a:t>
            </a:r>
          </a:p>
          <a:p>
            <a:r>
              <a:rPr lang="en-US" sz="1300" b="0">
                <a:solidFill>
                  <a:srgbClr val="000000"/>
                </a:solidFill>
                <a:effectLst/>
                <a:highlight>
                  <a:srgbClr val="FFFF00"/>
                </a:highlight>
                <a:latin typeface="Consolas" panose="020B0609020204030204" pitchFamily="49" charset="0"/>
              </a:rPr>
              <a:t>    |</a:t>
            </a:r>
            <a:r>
              <a:rPr lang="en-US" sz="1300" b="0">
                <a:solidFill>
                  <a:srgbClr val="0000FF"/>
                </a:solidFill>
                <a:effectLst/>
                <a:highlight>
                  <a:srgbClr val="FFFF00"/>
                </a:highlight>
                <a:latin typeface="Consolas" panose="020B0609020204030204" pitchFamily="49" charset="0"/>
              </a:rPr>
              <a:t>extend</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AuthReqPolicy</a:t>
            </a:r>
            <a:r>
              <a:rPr lang="en-US" sz="1300" b="0">
                <a:solidFill>
                  <a:srgbClr val="000000"/>
                </a:solidFill>
                <a:effectLst/>
                <a:highlight>
                  <a:srgbClr val="FFFF00"/>
                </a:highlight>
                <a:latin typeface="Consolas" panose="020B0609020204030204" pitchFamily="49" charset="0"/>
              </a:rPr>
              <a:t> = ParsedFields3.detail</a:t>
            </a:r>
          </a:p>
          <a:p>
            <a:r>
              <a:rPr lang="en-US" sz="1300" b="0">
                <a:solidFill>
                  <a:srgbClr val="000000"/>
                </a:solidFill>
                <a:effectLst/>
                <a:highlight>
                  <a:srgbClr val="FFFF00"/>
                </a:highlight>
                <a:latin typeface="Consolas" panose="020B0609020204030204" pitchFamily="49" charset="0"/>
              </a:rPr>
              <a:t>    |</a:t>
            </a:r>
            <a:r>
              <a:rPr lang="en-US" sz="1300" b="0">
                <a:solidFill>
                  <a:srgbClr val="0000FF"/>
                </a:solidFill>
                <a:effectLst/>
                <a:highlight>
                  <a:srgbClr val="FFFF00"/>
                </a:highlight>
                <a:latin typeface="Consolas" panose="020B0609020204030204" pitchFamily="49" charset="0"/>
              </a:rPr>
              <a:t>extend</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AuthPolicy</a:t>
            </a:r>
            <a:r>
              <a:rPr lang="en-US" sz="1300" b="0">
                <a:solidFill>
                  <a:srgbClr val="000000"/>
                </a:solidFill>
                <a:effectLst/>
                <a:highlight>
                  <a:srgbClr val="FFFF00"/>
                </a:highlight>
                <a:latin typeface="Consolas" panose="020B0609020204030204" pitchFamily="49" charset="0"/>
              </a:rPr>
              <a:t> = </a:t>
            </a:r>
            <a:r>
              <a:rPr lang="en-US" sz="1300" b="0" err="1">
                <a:solidFill>
                  <a:srgbClr val="000000"/>
                </a:solidFill>
                <a:effectLst/>
                <a:highlight>
                  <a:srgbClr val="FFFF00"/>
                </a:highlight>
                <a:latin typeface="Consolas" panose="020B0609020204030204" pitchFamily="49" charset="0"/>
              </a:rPr>
              <a:t>tostring</a:t>
            </a:r>
            <a:r>
              <a:rPr lang="en-US" sz="1300" b="0">
                <a:solidFill>
                  <a:srgbClr val="000000"/>
                </a:solidFill>
                <a:effectLst/>
                <a:highlight>
                  <a:srgbClr val="FFFF00"/>
                </a:highlight>
                <a:latin typeface="Consolas" panose="020B0609020204030204" pitchFamily="49" charset="0"/>
              </a:rPr>
              <a:t>(</a:t>
            </a:r>
            <a:r>
              <a:rPr lang="en-US" sz="1300" b="0" err="1">
                <a:solidFill>
                  <a:srgbClr val="000000"/>
                </a:solidFill>
                <a:effectLst/>
                <a:highlight>
                  <a:srgbClr val="FFFF00"/>
                </a:highlight>
                <a:latin typeface="Consolas" panose="020B0609020204030204" pitchFamily="49" charset="0"/>
              </a:rPr>
              <a:t>AuthReqPolicy</a:t>
            </a:r>
            <a:r>
              <a:rPr lang="en-US" sz="1300" b="0">
                <a:solidFill>
                  <a:srgbClr val="000000"/>
                </a:solidFill>
                <a:effectLst/>
                <a:highlight>
                  <a:srgbClr val="FFFF00"/>
                </a:highlight>
                <a:latin typeface="Consolas" panose="020B0609020204030204" pitchFamily="49" charset="0"/>
              </a:rPr>
              <a:t>)</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AuthMethod</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"Previously satisfied"</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and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AuthMethod</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 </a:t>
            </a:r>
            <a:r>
              <a:rPr lang="en-US" sz="1300" b="1">
                <a:solidFill>
                  <a:srgbClr val="00B050"/>
                </a:solidFill>
                <a:effectLst/>
                <a:latin typeface="Consolas" panose="020B0609020204030204" pitchFamily="49" charset="0"/>
              </a:rPr>
              <a:t>//remove Previously Satisfied and blank </a:t>
            </a:r>
            <a:r>
              <a:rPr lang="en-US" sz="1300" b="1" err="1">
                <a:solidFill>
                  <a:srgbClr val="00B050"/>
                </a:solidFill>
                <a:effectLst/>
                <a:latin typeface="Consolas" panose="020B0609020204030204" pitchFamily="49" charset="0"/>
              </a:rPr>
              <a:t>AuthMethods</a:t>
            </a:r>
            <a:r>
              <a:rPr lang="en-US" sz="1300" b="1">
                <a:solidFill>
                  <a:srgbClr val="00B050"/>
                </a:solidFill>
                <a:effectLst/>
                <a:latin typeface="Consolas" panose="020B0609020204030204" pitchFamily="49" charset="0"/>
              </a:rPr>
              <a:t> from the query</a:t>
            </a: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UserDisplayName</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"On-Premises Directory Synchronization Service Account“ </a:t>
            </a:r>
            <a:r>
              <a:rPr lang="en-US" sz="1300" b="1">
                <a:solidFill>
                  <a:srgbClr val="00B050"/>
                </a:solidFill>
                <a:effectLst/>
                <a:latin typeface="Consolas" panose="020B0609020204030204" pitchFamily="49" charset="0"/>
              </a:rPr>
              <a:t>//remove this </a:t>
            </a:r>
            <a:r>
              <a:rPr lang="en-US" sz="1300" b="1" err="1">
                <a:solidFill>
                  <a:srgbClr val="00B050"/>
                </a:solidFill>
                <a:effectLst/>
                <a:latin typeface="Consolas" panose="020B0609020204030204" pitchFamily="49" charset="0"/>
              </a:rPr>
              <a:t>UserDisplayDname</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AuthMethod</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AuthMethod</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AuthMethod</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a:t>
            </a:r>
            <a:r>
              <a:rPr lang="en-US" sz="1300" b="1" err="1">
                <a:solidFill>
                  <a:srgbClr val="00B050"/>
                </a:solidFill>
                <a:effectLst/>
                <a:latin typeface="Consolas" panose="020B0609020204030204" pitchFamily="49" charset="0"/>
              </a:rPr>
              <a:t>AuthMethod</a:t>
            </a:r>
            <a:r>
              <a:rPr lang="en-US" sz="1300" b="1">
                <a:solidFill>
                  <a:srgbClr val="00B050"/>
                </a:solidFill>
                <a:effectLst/>
                <a:latin typeface="Consolas" panose="020B0609020204030204" pitchFamily="49" charset="0"/>
              </a:rPr>
              <a:t> parameter </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DeviceState</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DeviceState</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DeviceState</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1">
                <a:solidFill>
                  <a:srgbClr val="00B050"/>
                </a:solidFill>
                <a:latin typeface="Consolas" panose="020B0609020204030204" pitchFamily="49" charset="0"/>
              </a:rPr>
              <a:t>//</a:t>
            </a:r>
            <a:r>
              <a:rPr lang="en-US" sz="1300" b="1" err="1">
                <a:solidFill>
                  <a:srgbClr val="00B050"/>
                </a:solidFill>
                <a:latin typeface="Consolas" panose="020B0609020204030204" pitchFamily="49" charset="0"/>
              </a:rPr>
              <a:t>DeviceState</a:t>
            </a:r>
            <a:r>
              <a:rPr lang="en-US" sz="1300" b="1">
                <a:solidFill>
                  <a:srgbClr val="00B050"/>
                </a:solidFill>
                <a:latin typeface="Consolas" panose="020B0609020204030204" pitchFamily="49" charset="0"/>
              </a:rPr>
              <a:t> parameter</a:t>
            </a: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User:escape</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"All users"</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UserDisplayName</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contains</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User:escape</a:t>
            </a:r>
            <a:r>
              <a:rPr lang="en-US" sz="1300" b="0">
                <a:solidFill>
                  <a:srgbClr val="A31515"/>
                </a:solidFill>
                <a:effectLst/>
                <a:latin typeface="Consolas" panose="020B0609020204030204" pitchFamily="49" charset="0"/>
              </a:rPr>
              <a:t>}“ </a:t>
            </a:r>
            <a:r>
              <a:rPr lang="en-US" sz="1300" b="1">
                <a:solidFill>
                  <a:srgbClr val="00B050"/>
                </a:solidFill>
                <a:latin typeface="Consolas" panose="020B0609020204030204" pitchFamily="49" charset="0"/>
              </a:rPr>
              <a:t>//User parameter</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App:escape</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"All apps"</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AppDisplayName</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contains</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App:escape</a:t>
            </a:r>
            <a:r>
              <a:rPr lang="en-US" sz="1300" b="0">
                <a:solidFill>
                  <a:srgbClr val="A31515"/>
                </a:solidFill>
                <a:effectLst/>
                <a:latin typeface="Consolas" panose="020B0609020204030204" pitchFamily="49" charset="0"/>
              </a:rPr>
              <a:t>}“ </a:t>
            </a:r>
            <a:r>
              <a:rPr lang="en-US" sz="1300" b="1">
                <a:solidFill>
                  <a:srgbClr val="00B050"/>
                </a:solidFill>
                <a:latin typeface="Consolas" panose="020B0609020204030204" pitchFamily="49" charset="0"/>
              </a:rPr>
              <a:t>//App parameter</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OS:escape</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"All OS"</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OS </a:t>
            </a:r>
            <a:r>
              <a:rPr lang="en-US" sz="1300" b="0">
                <a:solidFill>
                  <a:srgbClr val="0000FF"/>
                </a:solidFill>
                <a:effectLst/>
                <a:latin typeface="Consolas" panose="020B0609020204030204" pitchFamily="49" charset="0"/>
              </a:rPr>
              <a:t>contains</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OS:escape</a:t>
            </a:r>
            <a:r>
              <a:rPr lang="en-US" sz="1300" b="0">
                <a:solidFill>
                  <a:srgbClr val="A31515"/>
                </a:solidFill>
                <a:effectLst/>
                <a:latin typeface="Consolas" panose="020B0609020204030204" pitchFamily="49" charset="0"/>
              </a:rPr>
              <a:t>}“ </a:t>
            </a:r>
            <a:r>
              <a:rPr lang="en-US" sz="1300" b="1">
                <a:solidFill>
                  <a:srgbClr val="00B050"/>
                </a:solidFill>
                <a:latin typeface="Consolas" panose="020B0609020204030204" pitchFamily="49" charset="0"/>
              </a:rPr>
              <a:t>//OS parameter</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Status = </a:t>
            </a:r>
            <a:r>
              <a:rPr lang="en-US" sz="1300" b="0" err="1">
                <a:solidFill>
                  <a:srgbClr val="000000"/>
                </a:solidFill>
                <a:effectLst/>
                <a:latin typeface="Consolas" panose="020B0609020204030204" pitchFamily="49" charset="0"/>
              </a:rPr>
              <a:t>ParsedFields.succeeded</a:t>
            </a:r>
            <a:r>
              <a:rPr lang="en-US" sz="1300" b="0">
                <a:solidFill>
                  <a:srgbClr val="000000"/>
                </a:solidFill>
                <a:effectLst/>
                <a:latin typeface="Consolas" panose="020B0609020204030204" pitchFamily="49" charset="0"/>
              </a:rPr>
              <a:t> </a:t>
            </a:r>
            <a:r>
              <a:rPr lang="en-US" sz="1300" b="1">
                <a:solidFill>
                  <a:srgbClr val="00B050"/>
                </a:solidFill>
                <a:latin typeface="Consolas" panose="020B0609020204030204" pitchFamily="49" charset="0"/>
              </a:rPr>
              <a:t>//extract the succeeded </a:t>
            </a:r>
            <a:r>
              <a:rPr lang="en-US" sz="1300" b="1" err="1">
                <a:solidFill>
                  <a:srgbClr val="00B050"/>
                </a:solidFill>
                <a:latin typeface="Consolas" panose="020B0609020204030204" pitchFamily="49" charset="0"/>
              </a:rPr>
              <a:t>valueout</a:t>
            </a:r>
            <a:r>
              <a:rPr lang="en-US" sz="1300" b="1">
                <a:solidFill>
                  <a:srgbClr val="00B050"/>
                </a:solidFill>
                <a:latin typeface="Consolas" panose="020B0609020204030204" pitchFamily="49" charset="0"/>
              </a:rPr>
              <a:t> of the ParsedFields2 column</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AuthStatus</a:t>
            </a:r>
            <a:r>
              <a:rPr lang="en-US" sz="1300" b="0">
                <a:solidFill>
                  <a:srgbClr val="000000"/>
                </a:solidFill>
                <a:effectLst/>
                <a:latin typeface="Consolas" panose="020B0609020204030204" pitchFamily="49" charset="0"/>
              </a:rPr>
              <a:t> = case(Status == </a:t>
            </a:r>
            <a:r>
              <a:rPr lang="en-US" sz="1300" b="0">
                <a:solidFill>
                  <a:srgbClr val="A31515"/>
                </a:solidFill>
                <a:effectLst/>
                <a:latin typeface="Consolas" panose="020B0609020204030204" pitchFamily="49" charset="0"/>
              </a:rPr>
              <a:t>"true"</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"Success"</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"Failure"</a:t>
            </a:r>
            <a:r>
              <a:rPr lang="en-US" sz="1300" b="0">
                <a:solidFill>
                  <a:srgbClr val="000000"/>
                </a:solidFill>
                <a:effectLst/>
                <a:latin typeface="Consolas" panose="020B0609020204030204" pitchFamily="49" charset="0"/>
              </a:rPr>
              <a:t>) </a:t>
            </a:r>
            <a:r>
              <a:rPr lang="en-US" sz="1300" b="1">
                <a:solidFill>
                  <a:srgbClr val="00B050"/>
                </a:solidFill>
                <a:latin typeface="Consolas" panose="020B0609020204030204" pitchFamily="49" charset="0"/>
              </a:rPr>
              <a:t>//label status as Success or Failure</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AuthStatus</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AuthStatus</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AuthStatus</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1">
                <a:solidFill>
                  <a:srgbClr val="00B050"/>
                </a:solidFill>
                <a:latin typeface="Consolas" panose="020B0609020204030204" pitchFamily="49" charset="0"/>
              </a:rPr>
              <a:t>//</a:t>
            </a:r>
            <a:r>
              <a:rPr lang="en-US" sz="1300" b="1" err="1">
                <a:solidFill>
                  <a:srgbClr val="00B050"/>
                </a:solidFill>
                <a:latin typeface="Consolas" panose="020B0609020204030204" pitchFamily="49" charset="0"/>
              </a:rPr>
              <a:t>AuthStatus</a:t>
            </a:r>
            <a:r>
              <a:rPr lang="en-US" sz="1300" b="1">
                <a:solidFill>
                  <a:srgbClr val="00B050"/>
                </a:solidFill>
                <a:latin typeface="Consolas" panose="020B0609020204030204" pitchFamily="49" charset="0"/>
              </a:rPr>
              <a:t> parameter</a:t>
            </a:r>
          </a:p>
          <a:p>
            <a:r>
              <a:rPr lang="en-US" sz="1300" b="0">
                <a:solidFill>
                  <a:srgbClr val="000000"/>
                </a:solidFill>
                <a:effectLst/>
                <a:highlight>
                  <a:srgbClr val="FFFF00"/>
                </a:highlight>
                <a:latin typeface="Consolas" panose="020B0609020204030204" pitchFamily="49" charset="0"/>
              </a:rPr>
              <a:t>|</a:t>
            </a:r>
            <a:r>
              <a:rPr lang="en-US" sz="1300" b="0">
                <a:solidFill>
                  <a:srgbClr val="0000FF"/>
                </a:solidFill>
                <a:effectLst/>
                <a:highlight>
                  <a:srgbClr val="FFFF00"/>
                </a:highlight>
                <a:latin typeface="Consolas" panose="020B0609020204030204" pitchFamily="49" charset="0"/>
              </a:rPr>
              <a:t>project</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TimeGenerated</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AuthPolicy</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UserDisplayName</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AppDisplayName</a:t>
            </a:r>
            <a:r>
              <a:rPr lang="en-US" sz="1300" b="0">
                <a:solidFill>
                  <a:srgbClr val="000000"/>
                </a:solidFill>
                <a:effectLst/>
                <a:highlight>
                  <a:srgbClr val="FFFF00"/>
                </a:highlight>
                <a:latin typeface="Consolas" panose="020B0609020204030204" pitchFamily="49" charset="0"/>
              </a:rPr>
              <a:t>; </a:t>
            </a:r>
            <a:r>
              <a:rPr lang="en-US" sz="1300" b="1">
                <a:solidFill>
                  <a:srgbClr val="00B050"/>
                </a:solidFill>
                <a:latin typeface="Consolas" panose="020B0609020204030204" pitchFamily="49" charset="0"/>
              </a:rPr>
              <a:t>//Select columns</a:t>
            </a:r>
          </a:p>
          <a:p>
            <a:endParaRPr lang="en-US" sz="1300" b="0">
              <a:solidFill>
                <a:srgbClr val="000000"/>
              </a:solidFill>
              <a:effectLst/>
              <a:highlight>
                <a:srgbClr val="FFFF00"/>
              </a:highlight>
              <a:latin typeface="Consolas" panose="020B0609020204030204" pitchFamily="49" charset="0"/>
            </a:endParaRPr>
          </a:p>
          <a:p>
            <a:endParaRPr lang="en-US" sz="1100" b="1">
              <a:solidFill>
                <a:srgbClr val="00B050"/>
              </a:solidFill>
              <a:latin typeface="Consolas" panose="020B0609020204030204" pitchFamily="49" charset="0"/>
            </a:endParaRPr>
          </a:p>
        </p:txBody>
      </p:sp>
      <p:pic>
        <p:nvPicPr>
          <p:cNvPr id="6" name="Picture 5">
            <a:extLst>
              <a:ext uri="{FF2B5EF4-FFF2-40B4-BE49-F238E27FC236}">
                <a16:creationId xmlns:a16="http://schemas.microsoft.com/office/drawing/2014/main" id="{3F7443D4-64FB-3033-0C70-B4A384367BA6}"/>
              </a:ext>
            </a:extLst>
          </p:cNvPr>
          <p:cNvPicPr>
            <a:picLocks noChangeAspect="1"/>
          </p:cNvPicPr>
          <p:nvPr/>
        </p:nvPicPr>
        <p:blipFill>
          <a:blip r:embed="rId3"/>
          <a:stretch>
            <a:fillRect/>
          </a:stretch>
        </p:blipFill>
        <p:spPr>
          <a:xfrm>
            <a:off x="10421654" y="5398915"/>
            <a:ext cx="1662693" cy="1312419"/>
          </a:xfrm>
          <a:prstGeom prst="rect">
            <a:avLst/>
          </a:prstGeom>
        </p:spPr>
      </p:pic>
    </p:spTree>
    <p:extLst>
      <p:ext uri="{BB962C8B-B14F-4D97-AF65-F5344CB8AC3E}">
        <p14:creationId xmlns:p14="http://schemas.microsoft.com/office/powerpoint/2010/main" val="453979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Break it down: Second part of the query</a:t>
            </a:r>
          </a:p>
        </p:txBody>
      </p:sp>
      <p:sp>
        <p:nvSpPr>
          <p:cNvPr id="8" name="TextBox 7">
            <a:extLst>
              <a:ext uri="{FF2B5EF4-FFF2-40B4-BE49-F238E27FC236}">
                <a16:creationId xmlns:a16="http://schemas.microsoft.com/office/drawing/2014/main" id="{F536CEE6-4B71-5F88-BF41-942B4ABF386E}"/>
              </a:ext>
            </a:extLst>
          </p:cNvPr>
          <p:cNvSpPr txBox="1"/>
          <p:nvPr/>
        </p:nvSpPr>
        <p:spPr>
          <a:xfrm>
            <a:off x="457200" y="1632781"/>
            <a:ext cx="11277600" cy="4401205"/>
          </a:xfrm>
          <a:prstGeom prst="rect">
            <a:avLst/>
          </a:prstGeom>
          <a:noFill/>
        </p:spPr>
        <p:txBody>
          <a:bodyPr wrap="square">
            <a:spAutoFit/>
          </a:bodyPr>
          <a:lstStyle/>
          <a:p>
            <a:endParaRPr lang="en-US" sz="1400">
              <a:solidFill>
                <a:srgbClr val="000000"/>
              </a:solidFill>
              <a:latin typeface="Consolas" panose="020B0609020204030204" pitchFamily="49" charset="0"/>
            </a:endParaRPr>
          </a:p>
          <a:p>
            <a:r>
              <a:rPr lang="en-US" sz="1400" b="0">
                <a:solidFill>
                  <a:srgbClr val="000000"/>
                </a:solidFill>
                <a:effectLst/>
                <a:latin typeface="Consolas" panose="020B0609020204030204" pitchFamily="49" charset="0"/>
              </a:rPr>
              <a:t>let </a:t>
            </a:r>
            <a:r>
              <a:rPr lang="en-US" sz="1400" b="0" err="1">
                <a:solidFill>
                  <a:srgbClr val="000000"/>
                </a:solidFill>
                <a:effectLst/>
                <a:latin typeface="Consolas" panose="020B0609020204030204" pitchFamily="49" charset="0"/>
              </a:rPr>
              <a:t>adfsData</a:t>
            </a:r>
            <a:r>
              <a:rPr lang="en-US" sz="1400" b="0">
                <a:solidFill>
                  <a:srgbClr val="000000"/>
                </a:solidFill>
                <a:effectLst/>
                <a:latin typeface="Consolas" panose="020B0609020204030204" pitchFamily="49" charset="0"/>
              </a:rPr>
              <a:t> = </a:t>
            </a:r>
            <a:r>
              <a:rPr lang="en-US" sz="1400" b="0" err="1">
                <a:solidFill>
                  <a:srgbClr val="000000"/>
                </a:solidFill>
                <a:effectLst/>
                <a:highlight>
                  <a:srgbClr val="FFFF00"/>
                </a:highlight>
                <a:latin typeface="Consolas" panose="020B0609020204030204" pitchFamily="49" charset="0"/>
              </a:rPr>
              <a:t>ADFSSignInLogs</a:t>
            </a:r>
            <a:r>
              <a:rPr lang="en-US" sz="1400" b="0">
                <a:solidFill>
                  <a:srgbClr val="000000"/>
                </a:solidFill>
                <a:effectLst/>
                <a:highlight>
                  <a:srgbClr val="FFFF00"/>
                </a:highlight>
                <a:latin typeface="Consolas" panose="020B0609020204030204" pitchFamily="49" charset="0"/>
              </a:rPr>
              <a:t> </a:t>
            </a:r>
            <a:r>
              <a:rPr lang="en-US" sz="1400" b="1">
                <a:solidFill>
                  <a:srgbClr val="00B050"/>
                </a:solidFill>
                <a:latin typeface="Consolas" panose="020B0609020204030204" pitchFamily="49" charset="0"/>
              </a:rPr>
              <a:t>//store a dataset in </a:t>
            </a:r>
            <a:r>
              <a:rPr lang="en-US" sz="1400" b="1" err="1">
                <a:solidFill>
                  <a:srgbClr val="00B050"/>
                </a:solidFill>
                <a:latin typeface="Consolas" panose="020B0609020204030204" pitchFamily="49" charset="0"/>
              </a:rPr>
              <a:t>adfsData</a:t>
            </a:r>
            <a:endParaRPr lang="en-US" sz="1400" b="0">
              <a:solidFill>
                <a:srgbClr val="000000"/>
              </a:solidFill>
              <a:effectLst/>
              <a:highlight>
                <a:srgbClr val="FFFF00"/>
              </a:highligh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mv-expand</a:t>
            </a:r>
            <a:r>
              <a:rPr lang="en-US" sz="1400" b="0">
                <a:solidFill>
                  <a:srgbClr val="000000"/>
                </a:solidFill>
                <a:effectLst/>
                <a:latin typeface="Consolas" panose="020B0609020204030204" pitchFamily="49" charset="0"/>
              </a:rPr>
              <a:t> PF=</a:t>
            </a:r>
            <a:r>
              <a:rPr lang="en-US" sz="1400" b="0" err="1">
                <a:solidFill>
                  <a:srgbClr val="000000"/>
                </a:solidFill>
                <a:effectLst/>
                <a:latin typeface="Consolas" panose="020B0609020204030204" pitchFamily="49" charset="0"/>
              </a:rPr>
              <a:t>parse_json</a:t>
            </a:r>
            <a:r>
              <a:rPr lang="en-US" sz="1400" b="0">
                <a:solidFill>
                  <a:srgbClr val="000000"/>
                </a:solidFill>
                <a:effectLst/>
                <a:latin typeface="Consolas" panose="020B0609020204030204" pitchFamily="49" charset="0"/>
              </a:rPr>
              <a:t>(</a:t>
            </a:r>
            <a:r>
              <a:rPr lang="en-US" sz="1400" b="0" err="1">
                <a:solidFill>
                  <a:srgbClr val="000000"/>
                </a:solidFill>
                <a:effectLst/>
                <a:latin typeface="Consolas" panose="020B0609020204030204" pitchFamily="49" charset="0"/>
              </a:rPr>
              <a:t>AuthenticationDetails</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//parse out </a:t>
            </a:r>
            <a:r>
              <a:rPr lang="en-US" sz="1400" b="1" err="1">
                <a:solidFill>
                  <a:srgbClr val="00B050"/>
                </a:solidFill>
                <a:effectLst/>
                <a:latin typeface="Consolas" panose="020B0609020204030204" pitchFamily="49" charset="0"/>
              </a:rPr>
              <a:t>AuthenticationDetails</a:t>
            </a:r>
            <a:r>
              <a:rPr lang="en-US" sz="1400" b="1">
                <a:solidFill>
                  <a:srgbClr val="00B050"/>
                </a:solidFill>
                <a:effectLst/>
                <a:latin typeface="Consolas" panose="020B0609020204030204" pitchFamily="49" charset="0"/>
              </a:rPr>
              <a:t> column and put in new column called “PF”</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extend</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AuthDetail</a:t>
            </a:r>
            <a:r>
              <a:rPr lang="en-US" sz="1400" b="0">
                <a:solidFill>
                  <a:srgbClr val="000000"/>
                </a:solidFill>
                <a:effectLst/>
                <a:latin typeface="Consolas" panose="020B0609020204030204" pitchFamily="49" charset="0"/>
              </a:rPr>
              <a:t> = </a:t>
            </a:r>
            <a:r>
              <a:rPr lang="en-US" sz="1400" b="0" err="1">
                <a:solidFill>
                  <a:srgbClr val="000000"/>
                </a:solidFill>
                <a:effectLst/>
                <a:latin typeface="Consolas" panose="020B0609020204030204" pitchFamily="49" charset="0"/>
              </a:rPr>
              <a:t>PF.authenticationMethodDetail</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//create new column by extracting the </a:t>
            </a:r>
            <a:r>
              <a:rPr lang="en-US" sz="1400" b="1" err="1">
                <a:solidFill>
                  <a:srgbClr val="00B050"/>
                </a:solidFill>
                <a:effectLst/>
                <a:latin typeface="Consolas" panose="020B0609020204030204" pitchFamily="49" charset="0"/>
              </a:rPr>
              <a:t>authenticationMethodDetail</a:t>
            </a:r>
            <a:r>
              <a:rPr lang="en-US" sz="1400" b="1">
                <a:solidFill>
                  <a:srgbClr val="00B050"/>
                </a:solidFill>
                <a:effectLst/>
                <a:latin typeface="Consolas" panose="020B0609020204030204" pitchFamily="49" charset="0"/>
              </a:rPr>
              <a:t> value out of the PF column</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extend</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AuthPolicy</a:t>
            </a:r>
            <a:r>
              <a:rPr lang="en-US" sz="1400" b="0">
                <a:solidFill>
                  <a:srgbClr val="000000"/>
                </a:solidFill>
                <a:effectLst/>
                <a:latin typeface="Consolas" panose="020B0609020204030204" pitchFamily="49" charset="0"/>
              </a:rPr>
              <a:t> = </a:t>
            </a:r>
            <a:r>
              <a:rPr lang="en-US" sz="1400" b="0" err="1">
                <a:solidFill>
                  <a:srgbClr val="000000"/>
                </a:solidFill>
                <a:effectLst/>
                <a:latin typeface="Consolas" panose="020B0609020204030204" pitchFamily="49" charset="0"/>
              </a:rPr>
              <a:t>tostring</a:t>
            </a:r>
            <a:r>
              <a:rPr lang="en-US" sz="1400" b="0">
                <a:solidFill>
                  <a:srgbClr val="000000"/>
                </a:solidFill>
                <a:effectLst/>
                <a:latin typeface="Consolas" panose="020B0609020204030204" pitchFamily="49" charset="0"/>
              </a:rPr>
              <a:t>(</a:t>
            </a:r>
            <a:r>
              <a:rPr lang="en-US" sz="1400" b="0" err="1">
                <a:solidFill>
                  <a:srgbClr val="000000"/>
                </a:solidFill>
                <a:effectLst/>
                <a:latin typeface="Consolas" panose="020B0609020204030204" pitchFamily="49" charset="0"/>
              </a:rPr>
              <a:t>AuthDetail</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 //convert to string format</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where</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UserDisplayName</a:t>
            </a:r>
            <a:r>
              <a:rPr lang="en-US" sz="1400" b="0">
                <a:solidFill>
                  <a:srgbClr val="000000"/>
                </a:solidFill>
                <a:effectLst/>
                <a:latin typeface="Consolas" panose="020B0609020204030204" pitchFamily="49" charset="0"/>
              </a:rPr>
              <a:t> != </a:t>
            </a:r>
            <a:r>
              <a:rPr lang="en-US" sz="1400" b="0">
                <a:solidFill>
                  <a:srgbClr val="A31515"/>
                </a:solidFill>
                <a:effectLst/>
                <a:latin typeface="Consolas" panose="020B0609020204030204" pitchFamily="49" charset="0"/>
              </a:rPr>
              <a:t>"On-Premises Directory Synchronization Service Account"</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where</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a:t>
            </a:r>
            <a:r>
              <a:rPr lang="en-US" sz="1400" b="0" err="1">
                <a:solidFill>
                  <a:srgbClr val="A31515"/>
                </a:solidFill>
                <a:effectLst/>
                <a:latin typeface="Consolas" panose="020B0609020204030204" pitchFamily="49" charset="0"/>
              </a:rPr>
              <a:t>User:escape</a:t>
            </a:r>
            <a:r>
              <a:rPr lang="en-US" sz="1400" b="0">
                <a:solidFill>
                  <a:srgbClr val="A31515"/>
                </a:solidFill>
                <a:effectLst/>
                <a:latin typeface="Consolas" panose="020B0609020204030204" pitchFamily="49" charset="0"/>
              </a:rPr>
              <a:t>}"</a:t>
            </a:r>
            <a:r>
              <a:rPr lang="en-US" sz="1400" b="0">
                <a:solidFill>
                  <a:srgbClr val="000000"/>
                </a:solidFill>
                <a:effectLst/>
                <a:latin typeface="Consolas" panose="020B0609020204030204" pitchFamily="49" charset="0"/>
              </a:rPr>
              <a:t> == </a:t>
            </a:r>
            <a:r>
              <a:rPr lang="en-US" sz="1400" b="0">
                <a:solidFill>
                  <a:srgbClr val="A31515"/>
                </a:solidFill>
                <a:effectLst/>
                <a:latin typeface="Consolas" panose="020B0609020204030204" pitchFamily="49" charset="0"/>
              </a:rPr>
              <a:t>"All users"</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or</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UserDisplayName</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contains</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a:t>
            </a:r>
            <a:r>
              <a:rPr lang="en-US" sz="1400" b="0" err="1">
                <a:solidFill>
                  <a:srgbClr val="A31515"/>
                </a:solidFill>
                <a:effectLst/>
                <a:latin typeface="Consolas" panose="020B0609020204030204" pitchFamily="49" charset="0"/>
              </a:rPr>
              <a:t>User:escape</a:t>
            </a:r>
            <a:r>
              <a:rPr lang="en-US" sz="1400" b="0">
                <a:solidFill>
                  <a:srgbClr val="A31515"/>
                </a:solidFill>
                <a:effectLst/>
                <a:latin typeface="Consolas" panose="020B0609020204030204" pitchFamily="49" charset="0"/>
              </a:rPr>
              <a:t>}“ </a:t>
            </a:r>
            <a:r>
              <a:rPr lang="en-US" sz="1400" b="1">
                <a:solidFill>
                  <a:srgbClr val="00B050"/>
                </a:solidFill>
                <a:effectLst/>
                <a:latin typeface="Consolas" panose="020B0609020204030204" pitchFamily="49" charset="0"/>
              </a:rPr>
              <a:t>//User parameter</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where</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a:t>
            </a:r>
            <a:r>
              <a:rPr lang="en-US" sz="1400" b="0" err="1">
                <a:solidFill>
                  <a:srgbClr val="A31515"/>
                </a:solidFill>
                <a:effectLst/>
                <a:latin typeface="Consolas" panose="020B0609020204030204" pitchFamily="49" charset="0"/>
              </a:rPr>
              <a:t>App:escape</a:t>
            </a:r>
            <a:r>
              <a:rPr lang="en-US" sz="1400" b="0">
                <a:solidFill>
                  <a:srgbClr val="A31515"/>
                </a:solidFill>
                <a:effectLst/>
                <a:latin typeface="Consolas" panose="020B0609020204030204" pitchFamily="49" charset="0"/>
              </a:rPr>
              <a:t>}"</a:t>
            </a:r>
            <a:r>
              <a:rPr lang="en-US" sz="1400" b="0">
                <a:solidFill>
                  <a:srgbClr val="000000"/>
                </a:solidFill>
                <a:effectLst/>
                <a:latin typeface="Consolas" panose="020B0609020204030204" pitchFamily="49" charset="0"/>
              </a:rPr>
              <a:t> == </a:t>
            </a:r>
            <a:r>
              <a:rPr lang="en-US" sz="1400" b="0">
                <a:solidFill>
                  <a:srgbClr val="A31515"/>
                </a:solidFill>
                <a:effectLst/>
                <a:latin typeface="Consolas" panose="020B0609020204030204" pitchFamily="49" charset="0"/>
              </a:rPr>
              <a:t>"All apps"</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or</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AppDisplayName</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contains</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a:t>
            </a:r>
            <a:r>
              <a:rPr lang="en-US" sz="1400" b="0" err="1">
                <a:solidFill>
                  <a:srgbClr val="A31515"/>
                </a:solidFill>
                <a:effectLst/>
                <a:latin typeface="Consolas" panose="020B0609020204030204" pitchFamily="49" charset="0"/>
              </a:rPr>
              <a:t>App:escape</a:t>
            </a:r>
            <a:r>
              <a:rPr lang="en-US" sz="1400" b="0">
                <a:solidFill>
                  <a:srgbClr val="A31515"/>
                </a:solidFill>
                <a:effectLst/>
                <a:latin typeface="Consolas" panose="020B0609020204030204" pitchFamily="49" charset="0"/>
              </a:rPr>
              <a:t>}“ </a:t>
            </a:r>
            <a:r>
              <a:rPr lang="en-US" sz="1400" b="1">
                <a:solidFill>
                  <a:srgbClr val="00B050"/>
                </a:solidFill>
                <a:effectLst/>
                <a:latin typeface="Consolas" panose="020B0609020204030204" pitchFamily="49" charset="0"/>
              </a:rPr>
              <a:t>//App parameter</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extend</a:t>
            </a:r>
            <a:r>
              <a:rPr lang="en-US" sz="1400" b="0">
                <a:solidFill>
                  <a:srgbClr val="000000"/>
                </a:solidFill>
                <a:effectLst/>
                <a:latin typeface="Consolas" panose="020B0609020204030204" pitchFamily="49" charset="0"/>
              </a:rPr>
              <a:t> Status = </a:t>
            </a:r>
            <a:r>
              <a:rPr lang="en-US" sz="1400" b="0" err="1">
                <a:solidFill>
                  <a:srgbClr val="000000"/>
                </a:solidFill>
                <a:effectLst/>
                <a:latin typeface="Consolas" panose="020B0609020204030204" pitchFamily="49" charset="0"/>
              </a:rPr>
              <a:t>PF.succeeded</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//extract status from the succeeded value in the PF column</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extend</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AuthStatus</a:t>
            </a:r>
            <a:r>
              <a:rPr lang="en-US" sz="1400" b="0">
                <a:solidFill>
                  <a:srgbClr val="000000"/>
                </a:solidFill>
                <a:effectLst/>
                <a:latin typeface="Consolas" panose="020B0609020204030204" pitchFamily="49" charset="0"/>
              </a:rPr>
              <a:t> = case(Status == </a:t>
            </a:r>
            <a:r>
              <a:rPr lang="en-US" sz="1400" b="0">
                <a:solidFill>
                  <a:srgbClr val="A31515"/>
                </a:solidFill>
                <a:effectLst/>
                <a:latin typeface="Consolas" panose="020B0609020204030204" pitchFamily="49" charset="0"/>
              </a:rPr>
              <a:t>"true"</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"Success"</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"Failure"</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 if true, return “Success</a:t>
            </a:r>
            <a:r>
              <a:rPr lang="en-US" sz="1400" b="1">
                <a:solidFill>
                  <a:srgbClr val="00B050"/>
                </a:solidFill>
                <a:latin typeface="Consolas" panose="020B0609020204030204" pitchFamily="49" charset="0"/>
              </a:rPr>
              <a:t>”, if not, return Failure</a:t>
            </a: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where</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AuthStatus</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in</a:t>
            </a:r>
            <a:r>
              <a:rPr lang="en-US" sz="1400" b="0">
                <a:solidFill>
                  <a:srgbClr val="000000"/>
                </a:solidFill>
                <a:effectLst/>
                <a:latin typeface="Consolas" panose="020B0609020204030204" pitchFamily="49" charset="0"/>
              </a:rPr>
              <a:t> (</a:t>
            </a:r>
            <a:r>
              <a:rPr lang="en-US" sz="1400" b="0">
                <a:solidFill>
                  <a:srgbClr val="CD3131"/>
                </a:solidFill>
                <a:effectLst/>
                <a:latin typeface="Consolas" panose="020B0609020204030204" pitchFamily="49" charset="0"/>
              </a:rPr>
              <a:t>{</a:t>
            </a:r>
            <a:r>
              <a:rPr lang="en-US" sz="1400" b="0" err="1">
                <a:solidFill>
                  <a:srgbClr val="000000"/>
                </a:solidFill>
                <a:effectLst/>
                <a:latin typeface="Consolas" panose="020B0609020204030204" pitchFamily="49" charset="0"/>
              </a:rPr>
              <a:t>AuthStatus</a:t>
            </a:r>
            <a:r>
              <a:rPr lang="en-US" sz="1400" b="0">
                <a:solidFill>
                  <a:srgbClr val="CD3131"/>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or</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in</a:t>
            </a:r>
            <a:r>
              <a:rPr lang="en-US" sz="1400" b="0">
                <a:solidFill>
                  <a:srgbClr val="000000"/>
                </a:solidFill>
                <a:effectLst/>
                <a:latin typeface="Consolas" panose="020B0609020204030204" pitchFamily="49" charset="0"/>
              </a:rPr>
              <a:t> (</a:t>
            </a:r>
            <a:r>
              <a:rPr lang="en-US" sz="1400" b="0">
                <a:solidFill>
                  <a:srgbClr val="CD3131"/>
                </a:solidFill>
                <a:effectLst/>
                <a:latin typeface="Consolas" panose="020B0609020204030204" pitchFamily="49" charset="0"/>
              </a:rPr>
              <a:t>{</a:t>
            </a:r>
            <a:r>
              <a:rPr lang="en-US" sz="1400" b="0" err="1">
                <a:solidFill>
                  <a:srgbClr val="000000"/>
                </a:solidFill>
                <a:effectLst/>
                <a:latin typeface="Consolas" panose="020B0609020204030204" pitchFamily="49" charset="0"/>
              </a:rPr>
              <a:t>AuthStatus</a:t>
            </a:r>
            <a:r>
              <a:rPr lang="en-US" sz="1400" b="0">
                <a:solidFill>
                  <a:srgbClr val="CD3131"/>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a:t>
            </a:r>
            <a:r>
              <a:rPr lang="en-US" sz="1400" b="1" err="1">
                <a:solidFill>
                  <a:srgbClr val="00B050"/>
                </a:solidFill>
                <a:effectLst/>
                <a:latin typeface="Consolas" panose="020B0609020204030204" pitchFamily="49" charset="0"/>
              </a:rPr>
              <a:t>AuthStatus</a:t>
            </a:r>
            <a:r>
              <a:rPr lang="en-US" sz="1400" b="1">
                <a:solidFill>
                  <a:srgbClr val="00B050"/>
                </a:solidFill>
                <a:effectLst/>
                <a:latin typeface="Consolas" panose="020B0609020204030204" pitchFamily="49" charset="0"/>
              </a:rPr>
              <a:t> parameter</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project</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TimeGenerated,AuthPolicy</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AuthStatus</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AppDisplayName</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UserDisplayName</a:t>
            </a:r>
            <a:r>
              <a:rPr lang="en-US" sz="1400" b="0">
                <a:solidFill>
                  <a:srgbClr val="000000"/>
                </a:solidFill>
                <a:effectLst/>
                <a:latin typeface="Consolas" panose="020B0609020204030204" pitchFamily="49" charset="0"/>
              </a:rPr>
              <a:t>; </a:t>
            </a:r>
            <a:r>
              <a:rPr lang="en-US" sz="1400" b="1">
                <a:solidFill>
                  <a:srgbClr val="00B050"/>
                </a:solidFill>
                <a:latin typeface="Consolas" panose="020B0609020204030204" pitchFamily="49" charset="0"/>
              </a:rPr>
              <a:t>//Select columns</a:t>
            </a:r>
          </a:p>
          <a:p>
            <a:endParaRPr lang="en-US" sz="1400" b="1">
              <a:solidFill>
                <a:srgbClr val="00B050"/>
              </a:solidFill>
              <a:latin typeface="Consolas" panose="020B0609020204030204" pitchFamily="49" charset="0"/>
            </a:endParaRPr>
          </a:p>
          <a:p>
            <a:endParaRPr lang="en-US" sz="1400" b="1">
              <a:solidFill>
                <a:srgbClr val="00B050"/>
              </a:solidFill>
              <a:latin typeface="Consolas" panose="020B0609020204030204" pitchFamily="49" charset="0"/>
            </a:endParaRPr>
          </a:p>
          <a:p>
            <a:endParaRPr lang="en-US" sz="1400" b="1">
              <a:solidFill>
                <a:srgbClr val="00B050"/>
              </a:solidFill>
              <a:latin typeface="Consolas" panose="020B0609020204030204" pitchFamily="49" charset="0"/>
            </a:endParaRPr>
          </a:p>
          <a:p>
            <a:endParaRPr lang="en-US" sz="1400" b="0">
              <a:solidFill>
                <a:srgbClr val="000000"/>
              </a:solidFill>
              <a:effectLst/>
              <a:latin typeface="Consolas" panose="020B0609020204030204" pitchFamily="49" charset="0"/>
            </a:endParaRPr>
          </a:p>
          <a:p>
            <a:endParaRPr lang="en-US" sz="1400" b="0">
              <a:solidFill>
                <a:srgbClr val="000000"/>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B64D1C95-39A0-EE17-A685-4511ED0EF793}"/>
              </a:ext>
            </a:extLst>
          </p:cNvPr>
          <p:cNvPicPr>
            <a:picLocks noChangeAspect="1"/>
          </p:cNvPicPr>
          <p:nvPr/>
        </p:nvPicPr>
        <p:blipFill>
          <a:blip r:embed="rId3"/>
          <a:stretch>
            <a:fillRect/>
          </a:stretch>
        </p:blipFill>
        <p:spPr>
          <a:xfrm>
            <a:off x="10421654" y="5398915"/>
            <a:ext cx="1662693" cy="1312419"/>
          </a:xfrm>
          <a:prstGeom prst="rect">
            <a:avLst/>
          </a:prstGeom>
        </p:spPr>
      </p:pic>
    </p:spTree>
    <p:extLst>
      <p:ext uri="{BB962C8B-B14F-4D97-AF65-F5344CB8AC3E}">
        <p14:creationId xmlns:p14="http://schemas.microsoft.com/office/powerpoint/2010/main" val="2357890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Break it down: Third part of the query</a:t>
            </a:r>
          </a:p>
        </p:txBody>
      </p:sp>
      <p:sp>
        <p:nvSpPr>
          <p:cNvPr id="8" name="TextBox 7">
            <a:extLst>
              <a:ext uri="{FF2B5EF4-FFF2-40B4-BE49-F238E27FC236}">
                <a16:creationId xmlns:a16="http://schemas.microsoft.com/office/drawing/2014/main" id="{F536CEE6-4B71-5F88-BF41-942B4ABF386E}"/>
              </a:ext>
            </a:extLst>
          </p:cNvPr>
          <p:cNvSpPr txBox="1"/>
          <p:nvPr/>
        </p:nvSpPr>
        <p:spPr>
          <a:xfrm>
            <a:off x="457200" y="1728919"/>
            <a:ext cx="11277600" cy="1815882"/>
          </a:xfrm>
          <a:prstGeom prst="rect">
            <a:avLst/>
          </a:prstGeom>
          <a:noFill/>
        </p:spPr>
        <p:txBody>
          <a:bodyPr wrap="square">
            <a:spAutoFit/>
          </a:bodyPr>
          <a:lstStyle/>
          <a:p>
            <a:r>
              <a:rPr lang="en-US" sz="1400" b="0">
                <a:solidFill>
                  <a:srgbClr val="000000"/>
                </a:solidFill>
                <a:effectLst/>
                <a:latin typeface="Consolas" panose="020B0609020204030204" pitchFamily="49" charset="0"/>
              </a:rPr>
              <a:t>let </a:t>
            </a:r>
            <a:r>
              <a:rPr lang="en-US" sz="1400" b="0" err="1">
                <a:solidFill>
                  <a:srgbClr val="000000"/>
                </a:solidFill>
                <a:effectLst/>
                <a:latin typeface="Consolas" panose="020B0609020204030204" pitchFamily="49" charset="0"/>
              </a:rPr>
              <a:t>baseQuery</a:t>
            </a:r>
            <a:r>
              <a:rPr lang="en-US" sz="1400" b="0">
                <a:solidFill>
                  <a:srgbClr val="000000"/>
                </a:solidFill>
                <a:effectLst/>
                <a:latin typeface="Consolas" panose="020B0609020204030204" pitchFamily="49" charset="0"/>
              </a:rPr>
              <a:t> = materialize( </a:t>
            </a:r>
            <a:r>
              <a:rPr lang="en-US" sz="1400" b="1">
                <a:solidFill>
                  <a:srgbClr val="00B050"/>
                </a:solidFill>
                <a:latin typeface="Consolas" panose="020B0609020204030204" pitchFamily="49" charset="0"/>
              </a:rPr>
              <a:t>//store a dataset in </a:t>
            </a:r>
            <a:r>
              <a:rPr lang="en-US" sz="1400" b="1" err="1">
                <a:solidFill>
                  <a:srgbClr val="00B050"/>
                </a:solidFill>
                <a:latin typeface="Consolas" panose="020B0609020204030204" pitchFamily="49" charset="0"/>
              </a:rPr>
              <a:t>baseQuery</a:t>
            </a:r>
            <a:endParaRPr lang="en-US" sz="1400" b="0">
              <a:solidFill>
                <a:srgbClr val="000000"/>
              </a:solidFill>
              <a:effectLst/>
              <a:latin typeface="Consolas" panose="020B0609020204030204" pitchFamily="49" charset="0"/>
            </a:endParaRPr>
          </a:p>
          <a:p>
            <a:r>
              <a:rPr lang="en-US" sz="1400" b="0">
                <a:solidFill>
                  <a:srgbClr val="0000FF"/>
                </a:solidFill>
                <a:effectLst/>
                <a:latin typeface="Consolas" panose="020B0609020204030204" pitchFamily="49" charset="0"/>
              </a:rPr>
              <a:t>union</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policyData</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adfsData</a:t>
            </a:r>
            <a:r>
              <a:rPr lang="en-US" sz="1400" b="0">
                <a:solidFill>
                  <a:srgbClr val="000000"/>
                </a:solidFill>
                <a:effectLst/>
                <a:latin typeface="Consolas" panose="020B0609020204030204" pitchFamily="49" charset="0"/>
              </a:rPr>
              <a:t> </a:t>
            </a:r>
            <a:r>
              <a:rPr lang="en-US" sz="1400" b="1">
                <a:solidFill>
                  <a:srgbClr val="00B050"/>
                </a:solidFill>
                <a:latin typeface="Consolas" panose="020B0609020204030204" pitchFamily="49" charset="0"/>
              </a:rPr>
              <a:t>//bring together the first and second query</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summarize</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totalCount</a:t>
            </a:r>
            <a:r>
              <a:rPr lang="en-US" sz="1400" b="0">
                <a:solidFill>
                  <a:srgbClr val="000000"/>
                </a:solidFill>
                <a:effectLst/>
                <a:latin typeface="Consolas" panose="020B0609020204030204" pitchFamily="49" charset="0"/>
              </a:rPr>
              <a:t> = </a:t>
            </a:r>
            <a:r>
              <a:rPr lang="en-US" sz="1400" b="0">
                <a:solidFill>
                  <a:srgbClr val="0000FF"/>
                </a:solidFill>
                <a:effectLst/>
                <a:latin typeface="Consolas" panose="020B0609020204030204" pitchFamily="49" charset="0"/>
              </a:rPr>
              <a:t>count</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by</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AuthPolicy</a:t>
            </a:r>
            <a:r>
              <a:rPr lang="en-US" sz="1400" b="0">
                <a:solidFill>
                  <a:srgbClr val="000000"/>
                </a:solidFill>
                <a:effectLst/>
                <a:latin typeface="Consolas" panose="020B0609020204030204" pitchFamily="49" charset="0"/>
              </a:rPr>
              <a:t>); </a:t>
            </a:r>
            <a:r>
              <a:rPr lang="en-US" sz="1400" b="1">
                <a:solidFill>
                  <a:srgbClr val="00B050"/>
                </a:solidFill>
                <a:latin typeface="Consolas" panose="020B0609020204030204" pitchFamily="49" charset="0"/>
              </a:rPr>
              <a:t>//aggregate count by Auth Policy and close the let statement</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let total = </a:t>
            </a:r>
            <a:r>
              <a:rPr lang="en-US" sz="1400" b="1">
                <a:solidFill>
                  <a:srgbClr val="00B050"/>
                </a:solidFill>
                <a:latin typeface="Consolas" panose="020B0609020204030204" pitchFamily="49" charset="0"/>
              </a:rPr>
              <a:t> //calculate total of </a:t>
            </a:r>
            <a:r>
              <a:rPr lang="en-US" sz="1400" b="1" err="1">
                <a:solidFill>
                  <a:srgbClr val="00B050"/>
                </a:solidFill>
                <a:latin typeface="Consolas" panose="020B0609020204030204" pitchFamily="49" charset="0"/>
              </a:rPr>
              <a:t>baseQuery</a:t>
            </a:r>
            <a:endParaRPr lang="en-US" sz="1400" b="0">
              <a:solidFill>
                <a:srgbClr val="000000"/>
              </a:solidFill>
              <a:effectLst/>
              <a:latin typeface="Consolas" panose="020B0609020204030204" pitchFamily="49" charset="0"/>
            </a:endParaRPr>
          </a:p>
          <a:p>
            <a:r>
              <a:rPr lang="en-US" sz="1400" b="0" err="1">
                <a:solidFill>
                  <a:srgbClr val="000000"/>
                </a:solidFill>
                <a:effectLst/>
                <a:latin typeface="Consolas" panose="020B0609020204030204" pitchFamily="49" charset="0"/>
              </a:rPr>
              <a:t>toscalar</a:t>
            </a:r>
            <a:r>
              <a:rPr lang="en-US" sz="1400" b="0">
                <a:solidFill>
                  <a:srgbClr val="000000"/>
                </a:solidFill>
                <a:effectLst/>
                <a:latin typeface="Consolas" panose="020B0609020204030204" pitchFamily="49" charset="0"/>
              </a:rPr>
              <a:t>(</a:t>
            </a:r>
            <a:r>
              <a:rPr lang="en-US" sz="1400" b="0" err="1">
                <a:solidFill>
                  <a:srgbClr val="000000"/>
                </a:solidFill>
                <a:effectLst/>
                <a:latin typeface="Consolas" panose="020B0609020204030204" pitchFamily="49" charset="0"/>
              </a:rPr>
              <a:t>baseQuery</a:t>
            </a:r>
            <a:r>
              <a:rPr lang="en-US" sz="1400" b="0">
                <a:solidFill>
                  <a:srgbClr val="000000"/>
                </a:solidFill>
                <a:effectLst/>
                <a:latin typeface="Consolas" panose="020B0609020204030204" pitchFamily="49" charset="0"/>
              </a:rPr>
              <a:t>  </a:t>
            </a:r>
            <a:r>
              <a:rPr lang="en-US" sz="1400" b="1">
                <a:solidFill>
                  <a:srgbClr val="00B050"/>
                </a:solidFill>
                <a:latin typeface="Consolas" panose="020B0609020204030204" pitchFamily="49" charset="0"/>
              </a:rPr>
              <a:t>//</a:t>
            </a:r>
            <a:r>
              <a:rPr lang="en-US" sz="1400" b="1" err="1">
                <a:solidFill>
                  <a:srgbClr val="00B050"/>
                </a:solidFill>
                <a:latin typeface="Consolas" panose="020B0609020204030204" pitchFamily="49" charset="0"/>
              </a:rPr>
              <a:t>toscalar</a:t>
            </a:r>
            <a:r>
              <a:rPr lang="en-US" sz="1400" b="1">
                <a:solidFill>
                  <a:srgbClr val="00B050"/>
                </a:solidFill>
                <a:latin typeface="Consolas" panose="020B0609020204030204" pitchFamily="49" charset="0"/>
              </a:rPr>
              <a:t> will return a constant value of the evaluated expression</a:t>
            </a:r>
          </a:p>
          <a:p>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summarize</a:t>
            </a:r>
            <a:r>
              <a:rPr lang="en-US" sz="1400" b="0">
                <a:solidFill>
                  <a:srgbClr val="000000"/>
                </a:solidFill>
                <a:effectLst/>
                <a:latin typeface="Consolas" panose="020B0609020204030204" pitchFamily="49" charset="0"/>
              </a:rPr>
              <a:t> sum(</a:t>
            </a:r>
            <a:r>
              <a:rPr lang="en-US" sz="1400" b="0" err="1">
                <a:solidFill>
                  <a:srgbClr val="000000"/>
                </a:solidFill>
                <a:effectLst/>
                <a:latin typeface="Consolas" panose="020B0609020204030204" pitchFamily="49" charset="0"/>
              </a:rPr>
              <a:t>totalCount</a:t>
            </a:r>
            <a:r>
              <a:rPr lang="en-US" sz="1400" b="0">
                <a:solidFill>
                  <a:srgbClr val="000000"/>
                </a:solidFill>
                <a:effectLst/>
                <a:latin typeface="Consolas" panose="020B0609020204030204" pitchFamily="49" charset="0"/>
              </a:rPr>
              <a:t>)); </a:t>
            </a:r>
            <a:r>
              <a:rPr lang="en-US" sz="1400" b="1">
                <a:solidFill>
                  <a:srgbClr val="00B050"/>
                </a:solidFill>
                <a:latin typeface="Consolas" panose="020B0609020204030204" pitchFamily="49" charset="0"/>
              </a:rPr>
              <a:t>//the evaluated expression </a:t>
            </a:r>
            <a:r>
              <a:rPr lang="en-US" sz="1400" b="1" err="1">
                <a:solidFill>
                  <a:srgbClr val="00B050"/>
                </a:solidFill>
                <a:latin typeface="Consolas" panose="020B0609020204030204" pitchFamily="49" charset="0"/>
              </a:rPr>
              <a:t>totalCount</a:t>
            </a:r>
            <a:r>
              <a:rPr lang="en-US" sz="1400" b="1">
                <a:solidFill>
                  <a:srgbClr val="00B050"/>
                </a:solidFill>
                <a:latin typeface="Consolas" panose="020B0609020204030204" pitchFamily="49" charset="0"/>
              </a:rPr>
              <a:t> by Auth Policy and close the let statement</a:t>
            </a:r>
            <a:endParaRPr lang="en-US" sz="1400" b="0">
              <a:solidFill>
                <a:srgbClr val="000000"/>
              </a:solidFill>
              <a:effectLst/>
              <a:latin typeface="Consolas" panose="020B0609020204030204" pitchFamily="49" charset="0"/>
            </a:endParaRPr>
          </a:p>
          <a:p>
            <a:r>
              <a:rPr lang="en-US" sz="1400" b="0" err="1">
                <a:solidFill>
                  <a:srgbClr val="000000"/>
                </a:solidFill>
                <a:effectLst/>
                <a:latin typeface="Consolas" panose="020B0609020204030204" pitchFamily="49" charset="0"/>
              </a:rPr>
              <a:t>baseQuery</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extend</a:t>
            </a:r>
            <a:r>
              <a:rPr lang="en-US" sz="1400" b="0">
                <a:solidFill>
                  <a:srgbClr val="000000"/>
                </a:solidFill>
                <a:effectLst/>
                <a:latin typeface="Consolas" panose="020B0609020204030204" pitchFamily="49" charset="0"/>
              </a:rPr>
              <a:t> pct = </a:t>
            </a:r>
            <a:r>
              <a:rPr lang="en-US" sz="1400" b="0" err="1">
                <a:solidFill>
                  <a:srgbClr val="000000"/>
                </a:solidFill>
                <a:effectLst/>
                <a:latin typeface="Consolas" panose="020B0609020204030204" pitchFamily="49" charset="0"/>
              </a:rPr>
              <a:t>totalCount</a:t>
            </a:r>
            <a:r>
              <a:rPr lang="en-US" sz="1400" b="0">
                <a:solidFill>
                  <a:srgbClr val="000000"/>
                </a:solidFill>
                <a:effectLst/>
                <a:latin typeface="Consolas" panose="020B0609020204030204" pitchFamily="49" charset="0"/>
              </a:rPr>
              <a:t>*</a:t>
            </a:r>
            <a:r>
              <a:rPr lang="en-US" sz="1400" b="0">
                <a:solidFill>
                  <a:srgbClr val="098658"/>
                </a:solidFill>
                <a:effectLst/>
                <a:latin typeface="Consolas" panose="020B0609020204030204" pitchFamily="49" charset="0"/>
              </a:rPr>
              <a:t>100.0</a:t>
            </a:r>
            <a:r>
              <a:rPr lang="en-US" sz="1400" b="0">
                <a:solidFill>
                  <a:srgbClr val="000000"/>
                </a:solidFill>
                <a:effectLst/>
                <a:latin typeface="Consolas" panose="020B0609020204030204" pitchFamily="49" charset="0"/>
              </a:rPr>
              <a:t>/total  </a:t>
            </a:r>
            <a:r>
              <a:rPr lang="en-US" sz="1400" b="1">
                <a:solidFill>
                  <a:srgbClr val="00B050"/>
                </a:solidFill>
                <a:latin typeface="Consolas" panose="020B0609020204030204" pitchFamily="49" charset="0"/>
              </a:rPr>
              <a:t>//create new column showing percentage of  </a:t>
            </a:r>
            <a:r>
              <a:rPr lang="en-US" sz="1400" b="1" err="1">
                <a:solidFill>
                  <a:srgbClr val="00B050"/>
                </a:solidFill>
                <a:latin typeface="Consolas" panose="020B0609020204030204" pitchFamily="49" charset="0"/>
              </a:rPr>
              <a:t>totalCount</a:t>
            </a:r>
            <a:r>
              <a:rPr lang="en-US" sz="1400" b="1">
                <a:solidFill>
                  <a:srgbClr val="00B050"/>
                </a:solidFill>
                <a:latin typeface="Consolas" panose="020B0609020204030204" pitchFamily="49" charset="0"/>
              </a:rPr>
              <a:t> </a:t>
            </a:r>
          </a:p>
        </p:txBody>
      </p:sp>
      <p:pic>
        <p:nvPicPr>
          <p:cNvPr id="2" name="Picture 1">
            <a:extLst>
              <a:ext uri="{FF2B5EF4-FFF2-40B4-BE49-F238E27FC236}">
                <a16:creationId xmlns:a16="http://schemas.microsoft.com/office/drawing/2014/main" id="{B64D1C95-39A0-EE17-A685-4511ED0EF793}"/>
              </a:ext>
            </a:extLst>
          </p:cNvPr>
          <p:cNvPicPr>
            <a:picLocks noChangeAspect="1"/>
          </p:cNvPicPr>
          <p:nvPr/>
        </p:nvPicPr>
        <p:blipFill>
          <a:blip r:embed="rId3"/>
          <a:stretch>
            <a:fillRect/>
          </a:stretch>
        </p:blipFill>
        <p:spPr>
          <a:xfrm>
            <a:off x="10421654" y="5398915"/>
            <a:ext cx="1662693" cy="1312419"/>
          </a:xfrm>
          <a:prstGeom prst="rect">
            <a:avLst/>
          </a:prstGeom>
        </p:spPr>
      </p:pic>
    </p:spTree>
    <p:extLst>
      <p:ext uri="{BB962C8B-B14F-4D97-AF65-F5344CB8AC3E}">
        <p14:creationId xmlns:p14="http://schemas.microsoft.com/office/powerpoint/2010/main" val="3306737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Union of two data sets: the bar chart</a:t>
            </a:r>
          </a:p>
        </p:txBody>
      </p:sp>
      <p:sp>
        <p:nvSpPr>
          <p:cNvPr id="9" name="TextBox 8">
            <a:extLst>
              <a:ext uri="{FF2B5EF4-FFF2-40B4-BE49-F238E27FC236}">
                <a16:creationId xmlns:a16="http://schemas.microsoft.com/office/drawing/2014/main" id="{0A6D7A3D-8335-7F4E-8D65-9933FE87F8B8}"/>
              </a:ext>
            </a:extLst>
          </p:cNvPr>
          <p:cNvSpPr txBox="1"/>
          <p:nvPr/>
        </p:nvSpPr>
        <p:spPr>
          <a:xfrm>
            <a:off x="529281" y="1690688"/>
            <a:ext cx="5467866" cy="5109091"/>
          </a:xfrm>
          <a:prstGeom prst="rect">
            <a:avLst/>
          </a:prstGeom>
          <a:noFill/>
        </p:spPr>
        <p:txBody>
          <a:bodyPr wrap="square">
            <a:spAutoFit/>
          </a:bodyPr>
          <a:lstStyle/>
          <a:p>
            <a:r>
              <a:rPr lang="en-US" sz="1050" b="0">
                <a:solidFill>
                  <a:srgbClr val="000000"/>
                </a:solidFill>
                <a:effectLst/>
                <a:latin typeface="Consolas" panose="020B0609020204030204" pitchFamily="49" charset="0"/>
              </a:rPr>
              <a:t>let </a:t>
            </a:r>
            <a:r>
              <a:rPr lang="en-US" sz="1050" b="0" err="1">
                <a:solidFill>
                  <a:srgbClr val="000000"/>
                </a:solidFill>
                <a:effectLst/>
                <a:latin typeface="Consolas" panose="020B0609020204030204" pitchFamily="49" charset="0"/>
              </a:rPr>
              <a:t>policyData</a:t>
            </a:r>
            <a:r>
              <a:rPr lang="en-US" sz="1050" b="0">
                <a:solidFill>
                  <a:srgbClr val="000000"/>
                </a:solidFill>
                <a:effectLst/>
                <a:latin typeface="Consolas" panose="020B0609020204030204" pitchFamily="49" charset="0"/>
              </a:rPr>
              <a:t> = </a:t>
            </a:r>
            <a:r>
              <a:rPr lang="en-US" sz="1050" b="0" err="1">
                <a:solidFill>
                  <a:srgbClr val="000000"/>
                </a:solidFill>
                <a:effectLst/>
                <a:highlight>
                  <a:srgbClr val="FFFF00"/>
                </a:highlight>
                <a:latin typeface="Consolas" panose="020B0609020204030204" pitchFamily="49" charset="0"/>
              </a:rPr>
              <a:t>SigninLogs</a:t>
            </a:r>
            <a:endParaRPr lang="en-US" sz="1050" b="0">
              <a:solidFill>
                <a:srgbClr val="000000"/>
              </a:solidFill>
              <a:effectLst/>
              <a:highlight>
                <a:srgbClr val="FFFF00"/>
              </a:highligh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ParsedFields</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AuthenticationDetails</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AuthenticationMethod</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ParsedFields.authenticationMethod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AuthenticationMethod</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ParsedFields2=</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DeviceState</a:t>
            </a:r>
            <a:r>
              <a:rPr lang="en-US" sz="1050" b="0">
                <a:solidFill>
                  <a:srgbClr val="000000"/>
                </a:solidFill>
                <a:effectLst/>
                <a:latin typeface="Consolas" panose="020B0609020204030204" pitchFamily="49" charset="0"/>
              </a:rPr>
              <a:t> = case(</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trustType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"Unmanaged"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trustType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OperatingSystem</a:t>
            </a:r>
            <a:r>
              <a:rPr lang="en-US" sz="1050" b="0">
                <a:solidFill>
                  <a:srgbClr val="000000"/>
                </a:solidFill>
                <a:effectLst/>
                <a:latin typeface="Consolas" panose="020B0609020204030204" pitchFamily="49" charset="0"/>
              </a:rPr>
              <a:t> = ParsedFields2.operatingSystem</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OS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OperatingSystem</a:t>
            </a:r>
            <a:r>
              <a:rPr lang="en-US" sz="1050" b="0">
                <a:solidFill>
                  <a:srgbClr val="000000"/>
                </a:solidFill>
                <a:effectLst/>
                <a:latin typeface="Consolas" panose="020B0609020204030204" pitchFamily="49" charset="0"/>
              </a:rPr>
              <a:t>)</a:t>
            </a:r>
          </a:p>
          <a:p>
            <a:r>
              <a:rPr lang="en-US" sz="1050" b="0">
                <a:solidFill>
                  <a:srgbClr val="000000"/>
                </a:solidFill>
                <a:effectLst/>
                <a:highlight>
                  <a:srgbClr val="FFFF00"/>
                </a:highlight>
                <a:latin typeface="Consolas" panose="020B0609020204030204" pitchFamily="49" charset="0"/>
              </a:rPr>
              <a:t>|</a:t>
            </a:r>
            <a:r>
              <a:rPr lang="en-US" sz="1050" b="0">
                <a:solidFill>
                  <a:srgbClr val="0000FF"/>
                </a:solidFill>
                <a:effectLst/>
                <a:highlight>
                  <a:srgbClr val="FFFF00"/>
                </a:highlight>
                <a:latin typeface="Consolas" panose="020B0609020204030204" pitchFamily="49" charset="0"/>
              </a:rPr>
              <a:t>mv-expand</a:t>
            </a:r>
            <a:r>
              <a:rPr lang="en-US" sz="1050" b="0">
                <a:solidFill>
                  <a:srgbClr val="000000"/>
                </a:solidFill>
                <a:effectLst/>
                <a:highlight>
                  <a:srgbClr val="FFFF00"/>
                </a:highlight>
                <a:latin typeface="Consolas" panose="020B0609020204030204" pitchFamily="49" charset="0"/>
              </a:rPr>
              <a:t> ParsedFields3 = </a:t>
            </a:r>
            <a:r>
              <a:rPr lang="en-US" sz="1050" b="0" err="1">
                <a:solidFill>
                  <a:srgbClr val="000000"/>
                </a:solidFill>
                <a:effectLst/>
                <a:highlight>
                  <a:srgbClr val="FFFF00"/>
                </a:highlight>
                <a:latin typeface="Consolas" panose="020B0609020204030204" pitchFamily="49" charset="0"/>
              </a:rPr>
              <a:t>parse_json</a:t>
            </a:r>
            <a:r>
              <a:rPr lang="en-US" sz="1050" b="0">
                <a:solidFill>
                  <a:srgbClr val="000000"/>
                </a:solidFill>
                <a:effectLst/>
                <a:highlight>
                  <a:srgbClr val="FFFF00"/>
                </a:highlight>
                <a:latin typeface="Consolas" panose="020B0609020204030204" pitchFamily="49" charset="0"/>
              </a:rPr>
              <a:t>(</a:t>
            </a:r>
            <a:r>
              <a:rPr lang="en-US" sz="1050" b="0" err="1">
                <a:solidFill>
                  <a:srgbClr val="000000"/>
                </a:solidFill>
                <a:effectLst/>
                <a:highlight>
                  <a:srgbClr val="FFFF00"/>
                </a:highlight>
                <a:latin typeface="Consolas" panose="020B0609020204030204" pitchFamily="49" charset="0"/>
              </a:rPr>
              <a:t>AuthenticationRequirementPolicies</a:t>
            </a:r>
            <a:r>
              <a:rPr lang="en-US" sz="1050" b="0">
                <a:solidFill>
                  <a:srgbClr val="000000"/>
                </a:solidFill>
                <a:effectLst/>
                <a:highlight>
                  <a:srgbClr val="FFFF00"/>
                </a:highlight>
                <a:latin typeface="Consolas" panose="020B0609020204030204" pitchFamily="49" charset="0"/>
              </a:rPr>
              <a:t>)</a:t>
            </a:r>
          </a:p>
          <a:p>
            <a:r>
              <a:rPr lang="en-US" sz="1050" b="0">
                <a:solidFill>
                  <a:srgbClr val="000000"/>
                </a:solidFill>
                <a:effectLst/>
                <a:highlight>
                  <a:srgbClr val="FFFF00"/>
                </a:highlight>
                <a:latin typeface="Consolas" panose="020B0609020204030204" pitchFamily="49" charset="0"/>
              </a:rPr>
              <a:t>    |</a:t>
            </a:r>
            <a:r>
              <a:rPr lang="en-US" sz="1050" b="0">
                <a:solidFill>
                  <a:srgbClr val="0000FF"/>
                </a:solidFill>
                <a:effectLst/>
                <a:highlight>
                  <a:srgbClr val="FFFF00"/>
                </a:highlight>
                <a:latin typeface="Consolas" panose="020B0609020204030204" pitchFamily="49" charset="0"/>
              </a:rPr>
              <a:t>extend</a:t>
            </a:r>
            <a:r>
              <a:rPr lang="en-US" sz="1050" b="0">
                <a:solidFill>
                  <a:srgbClr val="000000"/>
                </a:solidFill>
                <a:effectLst/>
                <a:highlight>
                  <a:srgbClr val="FFFF00"/>
                </a:highlight>
                <a:latin typeface="Consolas" panose="020B0609020204030204" pitchFamily="49" charset="0"/>
              </a:rPr>
              <a:t> </a:t>
            </a:r>
            <a:r>
              <a:rPr lang="en-US" sz="1050" b="0" err="1">
                <a:solidFill>
                  <a:srgbClr val="000000"/>
                </a:solidFill>
                <a:effectLst/>
                <a:highlight>
                  <a:srgbClr val="FFFF00"/>
                </a:highlight>
                <a:latin typeface="Consolas" panose="020B0609020204030204" pitchFamily="49" charset="0"/>
              </a:rPr>
              <a:t>AuthReqPolicy</a:t>
            </a:r>
            <a:r>
              <a:rPr lang="en-US" sz="1050" b="0">
                <a:solidFill>
                  <a:srgbClr val="000000"/>
                </a:solidFill>
                <a:effectLst/>
                <a:highlight>
                  <a:srgbClr val="FFFF00"/>
                </a:highlight>
                <a:latin typeface="Consolas" panose="020B0609020204030204" pitchFamily="49" charset="0"/>
              </a:rPr>
              <a:t> = ParsedFields3.detail</a:t>
            </a:r>
          </a:p>
          <a:p>
            <a:r>
              <a:rPr lang="en-US" sz="1050" b="0">
                <a:solidFill>
                  <a:srgbClr val="000000"/>
                </a:solidFill>
                <a:effectLst/>
                <a:highlight>
                  <a:srgbClr val="FFFF00"/>
                </a:highlight>
                <a:latin typeface="Consolas" panose="020B0609020204030204" pitchFamily="49" charset="0"/>
              </a:rPr>
              <a:t>    |</a:t>
            </a:r>
            <a:r>
              <a:rPr lang="en-US" sz="1050" b="0">
                <a:solidFill>
                  <a:srgbClr val="0000FF"/>
                </a:solidFill>
                <a:effectLst/>
                <a:highlight>
                  <a:srgbClr val="FFFF00"/>
                </a:highlight>
                <a:latin typeface="Consolas" panose="020B0609020204030204" pitchFamily="49" charset="0"/>
              </a:rPr>
              <a:t>extend</a:t>
            </a:r>
            <a:r>
              <a:rPr lang="en-US" sz="1050" b="0">
                <a:solidFill>
                  <a:srgbClr val="000000"/>
                </a:solidFill>
                <a:effectLst/>
                <a:highlight>
                  <a:srgbClr val="FFFF00"/>
                </a:highlight>
                <a:latin typeface="Consolas" panose="020B0609020204030204" pitchFamily="49" charset="0"/>
              </a:rPr>
              <a:t> </a:t>
            </a:r>
            <a:r>
              <a:rPr lang="en-US" sz="1050" b="0" err="1">
                <a:solidFill>
                  <a:srgbClr val="000000"/>
                </a:solidFill>
                <a:effectLst/>
                <a:highlight>
                  <a:srgbClr val="FFFF00"/>
                </a:highlight>
                <a:latin typeface="Consolas" panose="020B0609020204030204" pitchFamily="49" charset="0"/>
              </a:rPr>
              <a:t>AuthPolicy</a:t>
            </a:r>
            <a:r>
              <a:rPr lang="en-US" sz="1050" b="0">
                <a:solidFill>
                  <a:srgbClr val="000000"/>
                </a:solidFill>
                <a:effectLst/>
                <a:highlight>
                  <a:srgbClr val="FFFF00"/>
                </a:highlight>
                <a:latin typeface="Consolas" panose="020B0609020204030204" pitchFamily="49" charset="0"/>
              </a:rPr>
              <a:t> = </a:t>
            </a:r>
            <a:r>
              <a:rPr lang="en-US" sz="1050" b="0" err="1">
                <a:solidFill>
                  <a:srgbClr val="000000"/>
                </a:solidFill>
                <a:effectLst/>
                <a:highlight>
                  <a:srgbClr val="FFFF00"/>
                </a:highlight>
                <a:latin typeface="Consolas" panose="020B0609020204030204" pitchFamily="49" charset="0"/>
              </a:rPr>
              <a:t>tostring</a:t>
            </a:r>
            <a:r>
              <a:rPr lang="en-US" sz="1050" b="0">
                <a:solidFill>
                  <a:srgbClr val="000000"/>
                </a:solidFill>
                <a:effectLst/>
                <a:highlight>
                  <a:srgbClr val="FFFF00"/>
                </a:highlight>
                <a:latin typeface="Consolas" panose="020B0609020204030204" pitchFamily="49" charset="0"/>
              </a:rPr>
              <a:t>(</a:t>
            </a:r>
            <a:r>
              <a:rPr lang="en-US" sz="1050" b="0" err="1">
                <a:solidFill>
                  <a:srgbClr val="000000"/>
                </a:solidFill>
                <a:effectLst/>
                <a:highlight>
                  <a:srgbClr val="FFFF00"/>
                </a:highlight>
                <a:latin typeface="Consolas" panose="020B0609020204030204" pitchFamily="49" charset="0"/>
              </a:rPr>
              <a:t>AuthReqPolicy</a:t>
            </a:r>
            <a:r>
              <a:rPr lang="en-US" sz="1050" b="0">
                <a:solidFill>
                  <a:srgbClr val="000000"/>
                </a:solidFill>
                <a:effectLst/>
                <a:highlight>
                  <a:srgbClr val="FFFF00"/>
                </a:highlight>
                <a:latin typeface="Consolas" panose="020B0609020204030204" pitchFamily="49" charset="0"/>
              </a:rPr>
              <a:t>)</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ParsedPolicy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SelectedPolicy</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ParsedPolicy.series</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"Previously satisfied"</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"On-Premises Directory Synchronization Service Account"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AuthMethod</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AuthMethod</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DeviceState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DeviceState</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DeviceState</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users"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apps"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OS:escape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OS"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OS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OS:escape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Status = </a:t>
            </a:r>
            <a:r>
              <a:rPr lang="en-US" sz="1050" b="0" err="1">
                <a:solidFill>
                  <a:srgbClr val="000000"/>
                </a:solidFill>
                <a:effectLst/>
                <a:latin typeface="Consolas" panose="020B0609020204030204" pitchFamily="49" charset="0"/>
              </a:rPr>
              <a:t>ParsedFields.succeeded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 case(Status == </a:t>
            </a:r>
            <a:r>
              <a:rPr lang="en-US" sz="1050" b="0">
                <a:solidFill>
                  <a:srgbClr val="A31515"/>
                </a:solidFill>
                <a:effectLst/>
                <a:latin typeface="Consolas" panose="020B0609020204030204" pitchFamily="49" charset="0"/>
              </a:rPr>
              <a:t>"true"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"Success"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"Failure"</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project</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TimeGenerated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a:t>
            </a:r>
          </a:p>
          <a:p>
            <a:endParaRPr lang="en-US" sz="1100" b="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F536CEE6-4B71-5F88-BF41-942B4ABF386E}"/>
              </a:ext>
            </a:extLst>
          </p:cNvPr>
          <p:cNvSpPr txBox="1"/>
          <p:nvPr/>
        </p:nvSpPr>
        <p:spPr>
          <a:xfrm>
            <a:off x="6194854" y="1767872"/>
            <a:ext cx="5997146" cy="3000821"/>
          </a:xfrm>
          <a:prstGeom prst="rect">
            <a:avLst/>
          </a:prstGeom>
          <a:noFill/>
        </p:spPr>
        <p:txBody>
          <a:bodyPr wrap="square">
            <a:spAutoFit/>
          </a:bodyPr>
          <a:lstStyle/>
          <a:p>
            <a:r>
              <a:rPr lang="en-US" sz="1050" b="0">
                <a:solidFill>
                  <a:srgbClr val="000000"/>
                </a:solidFill>
                <a:effectLst/>
                <a:latin typeface="Consolas" panose="020B0609020204030204" pitchFamily="49" charset="0"/>
              </a:rPr>
              <a:t>let </a:t>
            </a:r>
            <a:r>
              <a:rPr lang="en-US" sz="1050" b="0" err="1">
                <a:solidFill>
                  <a:srgbClr val="000000"/>
                </a:solidFill>
                <a:effectLst/>
                <a:latin typeface="Consolas" panose="020B0609020204030204" pitchFamily="49" charset="0"/>
              </a:rPr>
              <a:t>adfsData</a:t>
            </a:r>
            <a:r>
              <a:rPr lang="en-US" sz="1050" b="0">
                <a:solidFill>
                  <a:srgbClr val="000000"/>
                </a:solidFill>
                <a:effectLst/>
                <a:latin typeface="Consolas" panose="020B0609020204030204" pitchFamily="49" charset="0"/>
              </a:rPr>
              <a:t> = </a:t>
            </a:r>
            <a:r>
              <a:rPr lang="en-US" sz="1050" b="0" err="1">
                <a:solidFill>
                  <a:srgbClr val="000000"/>
                </a:solidFill>
                <a:effectLst/>
                <a:highlight>
                  <a:srgbClr val="FFFF00"/>
                </a:highlight>
                <a:latin typeface="Consolas" panose="020B0609020204030204" pitchFamily="49" charset="0"/>
              </a:rPr>
              <a:t>ADFSSignInLogs</a:t>
            </a:r>
            <a:endParaRPr lang="en-US" sz="1050" b="0">
              <a:solidFill>
                <a:srgbClr val="000000"/>
              </a:solidFill>
              <a:effectLst/>
              <a:highlight>
                <a:srgbClr val="FFFF00"/>
              </a:highligh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PF=</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AuthenticationDetails</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AuthDetail</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PF.authenticationMethodDetail</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AuthDetail</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ParsedPolicy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SelectedPolicy</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ParsedPolicy.series</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"On-Premises Directory Synchronization Service Account"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users"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apps"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Status = </a:t>
            </a:r>
            <a:r>
              <a:rPr lang="en-US" sz="1050" b="0" err="1">
                <a:solidFill>
                  <a:srgbClr val="000000"/>
                </a:solidFill>
                <a:effectLst/>
                <a:latin typeface="Consolas" panose="020B0609020204030204" pitchFamily="49" charset="0"/>
              </a:rPr>
              <a:t>PF.succeeded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 case(Status == </a:t>
            </a:r>
            <a:r>
              <a:rPr lang="en-US" sz="1050" b="0">
                <a:solidFill>
                  <a:srgbClr val="A31515"/>
                </a:solidFill>
                <a:effectLst/>
                <a:latin typeface="Consolas" panose="020B0609020204030204" pitchFamily="49" charset="0"/>
              </a:rPr>
              <a:t>"true"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"Success"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"Failure"</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project</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TimeGenerated,AuthPolicy</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a:t>
            </a:r>
          </a:p>
          <a:p>
            <a:r>
              <a:rPr lang="en-US" sz="1050" b="0">
                <a:solidFill>
                  <a:srgbClr val="0000FF"/>
                </a:solidFill>
                <a:effectLst/>
                <a:highlight>
                  <a:srgbClr val="FFFF00"/>
                </a:highlight>
                <a:latin typeface="Consolas" panose="020B0609020204030204" pitchFamily="49" charset="0"/>
              </a:rPr>
              <a:t>union</a:t>
            </a:r>
            <a:r>
              <a:rPr lang="en-US" sz="1050" b="0">
                <a:solidFill>
                  <a:srgbClr val="000000"/>
                </a:solidFill>
                <a:effectLst/>
                <a:highlight>
                  <a:srgbClr val="FFFF00"/>
                </a:highlight>
                <a:latin typeface="Consolas" panose="020B0609020204030204" pitchFamily="49" charset="0"/>
              </a:rPr>
              <a:t> </a:t>
            </a:r>
            <a:r>
              <a:rPr lang="en-US" sz="1050" b="0" err="1">
                <a:solidFill>
                  <a:srgbClr val="000000"/>
                </a:solidFill>
                <a:effectLst/>
                <a:highlight>
                  <a:srgbClr val="FFFF00"/>
                </a:highlight>
                <a:latin typeface="Consolas" panose="020B0609020204030204" pitchFamily="49" charset="0"/>
              </a:rPr>
              <a:t>policyData</a:t>
            </a:r>
            <a:r>
              <a:rPr lang="en-US" sz="1050" b="0">
                <a:solidFill>
                  <a:srgbClr val="000000"/>
                </a:solidFill>
                <a:effectLst/>
                <a:highlight>
                  <a:srgbClr val="FFFF00"/>
                </a:highlight>
                <a:latin typeface="Consolas" panose="020B0609020204030204" pitchFamily="49" charset="0"/>
              </a:rPr>
              <a:t>, </a:t>
            </a:r>
            <a:r>
              <a:rPr lang="en-US" sz="1050" b="0" err="1">
                <a:solidFill>
                  <a:srgbClr val="000000"/>
                </a:solidFill>
                <a:effectLst/>
                <a:highlight>
                  <a:srgbClr val="FFFF00"/>
                </a:highlight>
                <a:latin typeface="Consolas" panose="020B0609020204030204" pitchFamily="49" charset="0"/>
              </a:rPr>
              <a:t>adfsData</a:t>
            </a:r>
            <a:endParaRPr lang="en-US" sz="1050" b="0">
              <a:solidFill>
                <a:srgbClr val="000000"/>
              </a:solidFill>
              <a:effectLst/>
              <a:highlight>
                <a:srgbClr val="FFFF00"/>
              </a:highligh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summarize</a:t>
            </a:r>
            <a:r>
              <a:rPr lang="en-US" sz="1050" b="0">
                <a:solidFill>
                  <a:srgbClr val="000000"/>
                </a:solidFill>
                <a:effectLst/>
                <a:latin typeface="Consolas" panose="020B0609020204030204" pitchFamily="49" charset="0"/>
              </a:rPr>
              <a:t> Count = </a:t>
            </a:r>
            <a:r>
              <a:rPr lang="en-US" sz="1050" b="0">
                <a:solidFill>
                  <a:srgbClr val="0000FF"/>
                </a:solidFill>
                <a:effectLst/>
                <a:latin typeface="Consolas" panose="020B0609020204030204" pitchFamily="49" charset="0"/>
              </a:rPr>
              <a:t>count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by</a:t>
            </a:r>
            <a:r>
              <a:rPr lang="en-US" sz="1050" b="0">
                <a:solidFill>
                  <a:srgbClr val="000000"/>
                </a:solidFill>
                <a:effectLst/>
                <a:latin typeface="Consolas" panose="020B0609020204030204" pitchFamily="49" charset="0"/>
              </a:rPr>
              <a:t> bin(TimeGenerated,</a:t>
            </a:r>
            <a:r>
              <a:rPr lang="en-US" sz="1050" b="0">
                <a:solidFill>
                  <a:srgbClr val="098658"/>
                </a:solidFill>
                <a:effectLst/>
                <a:latin typeface="Consolas" panose="020B0609020204030204" pitchFamily="49" charset="0"/>
              </a:rPr>
              <a:t>1</a:t>
            </a:r>
            <a:r>
              <a:rPr lang="en-US" sz="1050" b="0">
                <a:solidFill>
                  <a:srgbClr val="000000"/>
                </a:solidFill>
                <a:effectLst/>
                <a:latin typeface="Consolas" panose="020B0609020204030204" pitchFamily="49" charset="0"/>
              </a:rPr>
              <a:t>h),</a:t>
            </a:r>
            <a:r>
              <a:rPr lang="en-US" sz="1050" b="0" err="1">
                <a:solidFill>
                  <a:srgbClr val="000000"/>
                </a:solidFill>
                <a:effectLst/>
                <a:latin typeface="Consolas" panose="020B0609020204030204" pitchFamily="49" charset="0"/>
              </a:rPr>
              <a:t>AuthPolicy</a:t>
            </a:r>
            <a:endParaRPr lang="en-US" sz="1050"/>
          </a:p>
        </p:txBody>
      </p:sp>
      <p:pic>
        <p:nvPicPr>
          <p:cNvPr id="6" name="Picture 5">
            <a:extLst>
              <a:ext uri="{FF2B5EF4-FFF2-40B4-BE49-F238E27FC236}">
                <a16:creationId xmlns:a16="http://schemas.microsoft.com/office/drawing/2014/main" id="{5A7B5157-53DA-EB51-E0C8-0687FF055605}"/>
              </a:ext>
            </a:extLst>
          </p:cNvPr>
          <p:cNvPicPr>
            <a:picLocks noChangeAspect="1"/>
          </p:cNvPicPr>
          <p:nvPr/>
        </p:nvPicPr>
        <p:blipFill>
          <a:blip r:embed="rId3"/>
          <a:stretch>
            <a:fillRect/>
          </a:stretch>
        </p:blipFill>
        <p:spPr>
          <a:xfrm>
            <a:off x="9340241" y="5344233"/>
            <a:ext cx="2747248" cy="1455546"/>
          </a:xfrm>
          <a:prstGeom prst="rect">
            <a:avLst/>
          </a:prstGeom>
        </p:spPr>
      </p:pic>
    </p:spTree>
    <p:extLst>
      <p:ext uri="{BB962C8B-B14F-4D97-AF65-F5344CB8AC3E}">
        <p14:creationId xmlns:p14="http://schemas.microsoft.com/office/powerpoint/2010/main" val="2232131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The bar chart is still interactive…</a:t>
            </a:r>
          </a:p>
        </p:txBody>
      </p:sp>
      <p:sp>
        <p:nvSpPr>
          <p:cNvPr id="6" name="Rectangle: Rounded Corners 5">
            <a:extLst>
              <a:ext uri="{FF2B5EF4-FFF2-40B4-BE49-F238E27FC236}">
                <a16:creationId xmlns:a16="http://schemas.microsoft.com/office/drawing/2014/main" id="{557B60F6-C187-FC8E-1297-4CD2F71FFD8C}"/>
              </a:ext>
            </a:extLst>
          </p:cNvPr>
          <p:cNvSpPr/>
          <p:nvPr/>
        </p:nvSpPr>
        <p:spPr>
          <a:xfrm>
            <a:off x="9043791" y="5401275"/>
            <a:ext cx="2093859" cy="395355"/>
          </a:xfrm>
          <a:prstGeom prst="roundRect">
            <a:avLst/>
          </a:prstGeom>
          <a:noFill/>
          <a:ln w="412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959C6D6-0DE8-7F91-171C-981814895FAE}"/>
              </a:ext>
            </a:extLst>
          </p:cNvPr>
          <p:cNvSpPr txBox="1"/>
          <p:nvPr/>
        </p:nvSpPr>
        <p:spPr>
          <a:xfrm>
            <a:off x="3768646" y="5448548"/>
            <a:ext cx="7741085" cy="1077218"/>
          </a:xfrm>
          <a:prstGeom prst="rect">
            <a:avLst/>
          </a:prstGeom>
          <a:noFill/>
        </p:spPr>
        <p:txBody>
          <a:bodyPr wrap="square">
            <a:spAutoFit/>
          </a:bodyPr>
          <a:lstStyle/>
          <a:p>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mv-expand</a:t>
            </a:r>
            <a:r>
              <a:rPr lang="en-US" sz="1600" b="0">
                <a:solidFill>
                  <a:srgbClr val="000000"/>
                </a:solidFill>
                <a:effectLst/>
                <a:latin typeface="Consolas" panose="020B0609020204030204" pitchFamily="49" charset="0"/>
              </a:rPr>
              <a:t> </a:t>
            </a:r>
            <a:r>
              <a:rPr lang="en-US" sz="1600" b="0" err="1">
                <a:solidFill>
                  <a:srgbClr val="000000"/>
                </a:solidFill>
                <a:effectLst/>
                <a:latin typeface="Consolas" panose="020B0609020204030204" pitchFamily="49" charset="0"/>
              </a:rPr>
              <a:t>ParsedPolicy</a:t>
            </a:r>
            <a:r>
              <a:rPr lang="en-US" sz="1600" b="0">
                <a:solidFill>
                  <a:srgbClr val="000000"/>
                </a:solidFill>
                <a:effectLst/>
                <a:latin typeface="Consolas" panose="020B0609020204030204" pitchFamily="49" charset="0"/>
              </a:rPr>
              <a:t> = </a:t>
            </a:r>
            <a:r>
              <a:rPr lang="en-US" sz="1600" b="0" err="1">
                <a:solidFill>
                  <a:srgbClr val="000000"/>
                </a:solidFill>
                <a:effectLst/>
                <a:latin typeface="Consolas" panose="020B0609020204030204" pitchFamily="49" charset="0"/>
              </a:rPr>
              <a:t>parse_json</a:t>
            </a:r>
            <a:r>
              <a:rPr lang="en-US" sz="1600" b="0">
                <a:solidFill>
                  <a:srgbClr val="000000"/>
                </a:solidFill>
                <a:effectLst/>
                <a:latin typeface="Consolas" panose="020B0609020204030204" pitchFamily="49" charset="0"/>
              </a:rPr>
              <a:t>(</a:t>
            </a:r>
            <a:r>
              <a:rPr lang="en-US" sz="1600" b="0" err="1">
                <a:solidFill>
                  <a:srgbClr val="000000"/>
                </a:solidFill>
                <a:effectLst/>
                <a:latin typeface="Consolas" panose="020B0609020204030204" pitchFamily="49" charset="0"/>
              </a:rPr>
              <a:t>tostring</a:t>
            </a:r>
            <a:r>
              <a:rPr lang="en-US" sz="1600" b="0">
                <a:solidFill>
                  <a:srgbClr val="000000"/>
                </a:solidFill>
                <a:effectLst/>
                <a:latin typeface="Consolas" panose="020B0609020204030204" pitchFamily="49" charset="0"/>
              </a:rPr>
              <a:t>(</a:t>
            </a:r>
            <a:r>
              <a:rPr lang="en-US" sz="1600" b="0">
                <a:solidFill>
                  <a:srgbClr val="A31515"/>
                </a:solidFill>
                <a:effectLst/>
                <a:latin typeface="Consolas" panose="020B0609020204030204" pitchFamily="49" charset="0"/>
              </a:rPr>
              <a:t>'{</a:t>
            </a:r>
            <a:r>
              <a:rPr lang="en-US" sz="1600" b="0" err="1">
                <a:solidFill>
                  <a:srgbClr val="A31515"/>
                </a:solidFill>
                <a:effectLst/>
                <a:latin typeface="Consolas" panose="020B0609020204030204" pitchFamily="49" charset="0"/>
              </a:rPr>
              <a:t>SelectedPolicy</a:t>
            </a:r>
            <a:r>
              <a:rPr lang="en-US" sz="1600" b="0">
                <a:solidFill>
                  <a:srgbClr val="A31515"/>
                </a:solidFill>
                <a:effectLst/>
                <a:latin typeface="Consolas" panose="020B0609020204030204" pitchFamily="49" charset="0"/>
              </a:rPr>
              <a:t>}'</a:t>
            </a:r>
            <a:r>
              <a:rPr lang="en-US" sz="1600" b="0">
                <a:solidFill>
                  <a:srgbClr val="000000"/>
                </a:solidFill>
                <a:effectLst/>
                <a:latin typeface="Consolas" panose="020B0609020204030204" pitchFamily="49" charset="0"/>
              </a:rPr>
              <a:t>))</a:t>
            </a:r>
          </a:p>
          <a:p>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extend</a:t>
            </a:r>
            <a:r>
              <a:rPr lang="en-US" sz="1600" b="0">
                <a:solidFill>
                  <a:srgbClr val="000000"/>
                </a:solidFill>
                <a:effectLst/>
                <a:latin typeface="Consolas" panose="020B0609020204030204" pitchFamily="49" charset="0"/>
              </a:rPr>
              <a:t> </a:t>
            </a:r>
            <a:r>
              <a:rPr lang="en-US" sz="1600" b="0" err="1">
                <a:solidFill>
                  <a:srgbClr val="000000"/>
                </a:solidFill>
                <a:effectLst/>
                <a:latin typeface="Consolas" panose="020B0609020204030204" pitchFamily="49" charset="0"/>
              </a:rPr>
              <a:t>SelectedPolicy</a:t>
            </a:r>
            <a:r>
              <a:rPr lang="en-US" sz="1600" b="0">
                <a:solidFill>
                  <a:srgbClr val="000000"/>
                </a:solidFill>
                <a:effectLst/>
                <a:latin typeface="Consolas" panose="020B0609020204030204" pitchFamily="49" charset="0"/>
              </a:rPr>
              <a:t> = </a:t>
            </a:r>
            <a:r>
              <a:rPr lang="en-US" sz="1600" b="0" err="1">
                <a:solidFill>
                  <a:srgbClr val="000000"/>
                </a:solidFill>
                <a:effectLst/>
                <a:latin typeface="Consolas" panose="020B0609020204030204" pitchFamily="49" charset="0"/>
              </a:rPr>
              <a:t>ParsedPolicy.series</a:t>
            </a:r>
            <a:endParaRPr lang="en-US" sz="1600" b="0">
              <a:solidFill>
                <a:srgbClr val="000000"/>
              </a:solidFill>
              <a:effectLst/>
              <a:latin typeface="Consolas" panose="020B0609020204030204" pitchFamily="49" charset="0"/>
            </a:endParaRPr>
          </a:p>
          <a:p>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where</a:t>
            </a:r>
            <a:r>
              <a:rPr lang="en-US" sz="1600" b="0">
                <a:solidFill>
                  <a:srgbClr val="000000"/>
                </a:solidFill>
                <a:effectLst/>
                <a:latin typeface="Consolas" panose="020B0609020204030204" pitchFamily="49" charset="0"/>
              </a:rPr>
              <a:t> </a:t>
            </a:r>
            <a:r>
              <a:rPr lang="en-US" sz="1600" b="0" err="1">
                <a:solidFill>
                  <a:srgbClr val="000000"/>
                </a:solidFill>
                <a:effectLst/>
                <a:latin typeface="Consolas" panose="020B0609020204030204" pitchFamily="49" charset="0"/>
              </a:rPr>
              <a:t>SelectedPolicy</a:t>
            </a:r>
            <a:r>
              <a:rPr lang="en-US" sz="1600" b="0">
                <a:solidFill>
                  <a:srgbClr val="000000"/>
                </a:solidFill>
                <a:effectLst/>
                <a:latin typeface="Consolas" panose="020B0609020204030204" pitchFamily="49" charset="0"/>
              </a:rPr>
              <a:t> == </a:t>
            </a:r>
            <a:r>
              <a:rPr lang="en-US" sz="1600" b="0">
                <a:solidFill>
                  <a:srgbClr val="A31515"/>
                </a:solidFill>
                <a:effectLst/>
                <a:latin typeface="Consolas" panose="020B0609020204030204" pitchFamily="49" charset="0"/>
              </a:rPr>
              <a:t>'All'</a:t>
            </a:r>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or</a:t>
            </a:r>
            <a:r>
              <a:rPr lang="en-US" sz="1600" b="0">
                <a:solidFill>
                  <a:srgbClr val="000000"/>
                </a:solidFill>
                <a:effectLst/>
                <a:latin typeface="Consolas" panose="020B0609020204030204" pitchFamily="49" charset="0"/>
              </a:rPr>
              <a:t> (</a:t>
            </a:r>
            <a:r>
              <a:rPr lang="en-US" sz="1600" b="0" err="1">
                <a:solidFill>
                  <a:srgbClr val="000000"/>
                </a:solidFill>
                <a:effectLst/>
                <a:latin typeface="Consolas" panose="020B0609020204030204" pitchFamily="49" charset="0"/>
              </a:rPr>
              <a:t>AuthPolicy</a:t>
            </a:r>
            <a:r>
              <a:rPr lang="en-US" sz="1600" b="0">
                <a:solidFill>
                  <a:srgbClr val="000000"/>
                </a:solidFill>
                <a:effectLst/>
                <a:latin typeface="Consolas" panose="020B0609020204030204" pitchFamily="49" charset="0"/>
              </a:rPr>
              <a:t> == </a:t>
            </a:r>
            <a:r>
              <a:rPr lang="en-US" sz="1600" b="0" err="1">
                <a:solidFill>
                  <a:srgbClr val="000000"/>
                </a:solidFill>
                <a:effectLst/>
                <a:latin typeface="Consolas" panose="020B0609020204030204" pitchFamily="49" charset="0"/>
              </a:rPr>
              <a:t>SelectedPolicy</a:t>
            </a:r>
            <a:r>
              <a:rPr lang="en-US" sz="1600" b="0">
                <a:solidFill>
                  <a:srgbClr val="000000"/>
                </a:solidFill>
                <a:effectLst/>
                <a:latin typeface="Consolas" panose="020B0609020204030204" pitchFamily="49" charset="0"/>
              </a:rPr>
              <a:t>)    </a:t>
            </a:r>
          </a:p>
        </p:txBody>
      </p:sp>
      <p:pic>
        <p:nvPicPr>
          <p:cNvPr id="8" name="Picture 7">
            <a:extLst>
              <a:ext uri="{FF2B5EF4-FFF2-40B4-BE49-F238E27FC236}">
                <a16:creationId xmlns:a16="http://schemas.microsoft.com/office/drawing/2014/main" id="{4BA96FED-CDE7-2A12-E03D-5DB2B9145654}"/>
              </a:ext>
            </a:extLst>
          </p:cNvPr>
          <p:cNvPicPr>
            <a:picLocks noChangeAspect="1"/>
          </p:cNvPicPr>
          <p:nvPr/>
        </p:nvPicPr>
        <p:blipFill>
          <a:blip r:embed="rId3"/>
          <a:stretch>
            <a:fillRect/>
          </a:stretch>
        </p:blipFill>
        <p:spPr>
          <a:xfrm>
            <a:off x="3768646" y="2248501"/>
            <a:ext cx="7635902" cy="2987299"/>
          </a:xfrm>
          <a:prstGeom prst="rect">
            <a:avLst/>
          </a:prstGeom>
        </p:spPr>
      </p:pic>
      <p:pic>
        <p:nvPicPr>
          <p:cNvPr id="13" name="Picture 12">
            <a:extLst>
              <a:ext uri="{FF2B5EF4-FFF2-40B4-BE49-F238E27FC236}">
                <a16:creationId xmlns:a16="http://schemas.microsoft.com/office/drawing/2014/main" id="{A399B41F-E7A3-7DE9-F6E5-B9F94E54225A}"/>
              </a:ext>
            </a:extLst>
          </p:cNvPr>
          <p:cNvPicPr>
            <a:picLocks noChangeAspect="1"/>
          </p:cNvPicPr>
          <p:nvPr/>
        </p:nvPicPr>
        <p:blipFill>
          <a:blip r:embed="rId4"/>
          <a:stretch>
            <a:fillRect/>
          </a:stretch>
        </p:blipFill>
        <p:spPr>
          <a:xfrm>
            <a:off x="161776" y="2064382"/>
            <a:ext cx="1251351" cy="987733"/>
          </a:xfrm>
          <a:prstGeom prst="rect">
            <a:avLst/>
          </a:prstGeom>
        </p:spPr>
      </p:pic>
      <p:pic>
        <p:nvPicPr>
          <p:cNvPr id="11" name="Picture 10">
            <a:extLst>
              <a:ext uri="{FF2B5EF4-FFF2-40B4-BE49-F238E27FC236}">
                <a16:creationId xmlns:a16="http://schemas.microsoft.com/office/drawing/2014/main" id="{087FB802-600D-49E4-5A7D-105C9C50BBEF}"/>
              </a:ext>
            </a:extLst>
          </p:cNvPr>
          <p:cNvPicPr>
            <a:picLocks noChangeAspect="1"/>
          </p:cNvPicPr>
          <p:nvPr/>
        </p:nvPicPr>
        <p:blipFill>
          <a:blip r:embed="rId5"/>
          <a:stretch>
            <a:fillRect/>
          </a:stretch>
        </p:blipFill>
        <p:spPr>
          <a:xfrm>
            <a:off x="455944" y="2558248"/>
            <a:ext cx="2560542" cy="2972058"/>
          </a:xfrm>
          <a:prstGeom prst="rect">
            <a:avLst/>
          </a:prstGeom>
        </p:spPr>
      </p:pic>
    </p:spTree>
    <p:extLst>
      <p:ext uri="{BB962C8B-B14F-4D97-AF65-F5344CB8AC3E}">
        <p14:creationId xmlns:p14="http://schemas.microsoft.com/office/powerpoint/2010/main" val="3505899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Union of two data sets</a:t>
            </a:r>
          </a:p>
        </p:txBody>
      </p:sp>
      <p:pic>
        <p:nvPicPr>
          <p:cNvPr id="7" name="Picture 6">
            <a:extLst>
              <a:ext uri="{FF2B5EF4-FFF2-40B4-BE49-F238E27FC236}">
                <a16:creationId xmlns:a16="http://schemas.microsoft.com/office/drawing/2014/main" id="{6BF5FD5E-FE74-E46E-F42A-240E27BA00EA}"/>
              </a:ext>
            </a:extLst>
          </p:cNvPr>
          <p:cNvPicPr>
            <a:picLocks noChangeAspect="1"/>
          </p:cNvPicPr>
          <p:nvPr/>
        </p:nvPicPr>
        <p:blipFill>
          <a:blip r:embed="rId2"/>
          <a:stretch>
            <a:fillRect/>
          </a:stretch>
        </p:blipFill>
        <p:spPr>
          <a:xfrm>
            <a:off x="197609" y="1840092"/>
            <a:ext cx="11796782" cy="3177815"/>
          </a:xfrm>
          <a:prstGeom prst="rect">
            <a:avLst/>
          </a:prstGeom>
        </p:spPr>
      </p:pic>
    </p:spTree>
    <p:extLst>
      <p:ext uri="{BB962C8B-B14F-4D97-AF65-F5344CB8AC3E}">
        <p14:creationId xmlns:p14="http://schemas.microsoft.com/office/powerpoint/2010/main" val="2298510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Arc 29">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83823FF-2C62-33C7-7577-0D605B2B94F4}"/>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kern="1200">
                <a:solidFill>
                  <a:schemeClr val="tx1"/>
                </a:solidFill>
                <a:latin typeface="+mj-lt"/>
                <a:ea typeface="+mj-ea"/>
                <a:cs typeface="+mj-cs"/>
              </a:rPr>
              <a:t>Community Contribution</a:t>
            </a:r>
          </a:p>
        </p:txBody>
      </p:sp>
      <p:sp>
        <p:nvSpPr>
          <p:cNvPr id="5" name="Text Placeholder 4">
            <a:extLst>
              <a:ext uri="{FF2B5EF4-FFF2-40B4-BE49-F238E27FC236}">
                <a16:creationId xmlns:a16="http://schemas.microsoft.com/office/drawing/2014/main" id="{40493360-3935-4C3A-3DC1-9792C69C7ACB}"/>
              </a:ext>
            </a:extLst>
          </p:cNvPr>
          <p:cNvSpPr>
            <a:spLocks noGrp="1"/>
          </p:cNvSpPr>
          <p:nvPr>
            <p:ph type="body" idx="1"/>
          </p:nvPr>
        </p:nvSpPr>
        <p:spPr>
          <a:xfrm>
            <a:off x="870148" y="4802538"/>
            <a:ext cx="5491090" cy="1411993"/>
          </a:xfrm>
        </p:spPr>
        <p:txBody>
          <a:bodyPr vert="horz" lIns="91440" tIns="45720" rIns="91440" bIns="45720" rtlCol="0" anchor="t">
            <a:normAutofit/>
          </a:bodyPr>
          <a:lstStyle/>
          <a:p>
            <a:endParaRPr lang="en-US" sz="2400" kern="1200">
              <a:solidFill>
                <a:schemeClr val="tx1"/>
              </a:solidFill>
              <a:latin typeface="+mn-lt"/>
              <a:ea typeface="+mn-ea"/>
              <a:cs typeface="+mn-cs"/>
            </a:endParaRPr>
          </a:p>
        </p:txBody>
      </p:sp>
      <p:pic>
        <p:nvPicPr>
          <p:cNvPr id="9" name="Graphic 8" descr="Share With Person">
            <a:extLst>
              <a:ext uri="{FF2B5EF4-FFF2-40B4-BE49-F238E27FC236}">
                <a16:creationId xmlns:a16="http://schemas.microsoft.com/office/drawing/2014/main" id="{E693DB8B-F6D5-5BDF-93C8-89A4109D79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7733" y="654567"/>
            <a:ext cx="5169282" cy="5169282"/>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2" name="Rectangle 31">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185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4" name="Title 1">
            <a:extLst>
              <a:ext uri="{FF2B5EF4-FFF2-40B4-BE49-F238E27FC236}">
                <a16:creationId xmlns:a16="http://schemas.microsoft.com/office/drawing/2014/main" id="{98993C8A-194B-45FE-AF26-F9E6D3733A9D}"/>
              </a:ext>
            </a:extLst>
          </p:cNvPr>
          <p:cNvSpPr txBox="1">
            <a:spLocks/>
          </p:cNvSpPr>
          <p:nvPr/>
        </p:nvSpPr>
        <p:spPr>
          <a:xfrm>
            <a:off x="838200" y="643467"/>
            <a:ext cx="2951205" cy="5571066"/>
          </a:xfr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fontAlgn="auto">
              <a:spcAft>
                <a:spcPts val="600"/>
              </a:spcAft>
              <a:buClrTx/>
              <a:buSzTx/>
              <a:tabLst/>
              <a:defRPr/>
            </a:pPr>
            <a:r>
              <a:rPr kumimoji="0" lang="en-US" sz="4400" b="1" i="0" u="none" strike="noStrike" kern="1200" cap="none" spc="0" normalizeH="0" baseline="0" noProof="0">
                <a:ln>
                  <a:noFill/>
                </a:ln>
                <a:solidFill>
                  <a:srgbClr val="FFFFFF"/>
                </a:solidFill>
                <a:effectLst/>
                <a:uLnTx/>
                <a:uFillTx/>
                <a:latin typeface="+mj-lt"/>
                <a:ea typeface="+mj-ea"/>
                <a:cs typeface="+mj-cs"/>
              </a:rPr>
              <a:t>Agenda</a:t>
            </a:r>
          </a:p>
        </p:txBody>
      </p:sp>
      <p:sp>
        <p:nvSpPr>
          <p:cNvPr id="5" name="Content Placeholder 2">
            <a:extLst>
              <a:ext uri="{FF2B5EF4-FFF2-40B4-BE49-F238E27FC236}">
                <a16:creationId xmlns:a16="http://schemas.microsoft.com/office/drawing/2014/main" id="{02D7E16B-D2EA-478E-895C-F02AEFCEAA4C}"/>
              </a:ext>
            </a:extLst>
          </p:cNvPr>
          <p:cNvSpPr>
            <a:spLocks noGrp="1"/>
          </p:cNvSpPr>
          <p:nvPr/>
        </p:nvSpPr>
        <p:spPr>
          <a:xfrm>
            <a:off x="465018" y="3120543"/>
            <a:ext cx="3598981" cy="2290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endParaRPr>
          </a:p>
        </p:txBody>
      </p:sp>
      <p:sp>
        <p:nvSpPr>
          <p:cNvPr id="7" name="Content Placeholder 2">
            <a:extLst>
              <a:ext uri="{FF2B5EF4-FFF2-40B4-BE49-F238E27FC236}">
                <a16:creationId xmlns:a16="http://schemas.microsoft.com/office/drawing/2014/main" id="{05D75750-33A9-4E99-9F1C-5700BF4D40C5}"/>
              </a:ext>
            </a:extLst>
          </p:cNvPr>
          <p:cNvSpPr>
            <a:spLocks noGrp="1"/>
          </p:cNvSpPr>
          <p:nvPr/>
        </p:nvSpPr>
        <p:spPr>
          <a:xfrm>
            <a:off x="4479822" y="3120542"/>
            <a:ext cx="6924778" cy="2290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endParaRPr>
          </a:p>
        </p:txBody>
      </p:sp>
      <p:graphicFrame>
        <p:nvGraphicFramePr>
          <p:cNvPr id="62" name="TextBox 11">
            <a:extLst>
              <a:ext uri="{FF2B5EF4-FFF2-40B4-BE49-F238E27FC236}">
                <a16:creationId xmlns:a16="http://schemas.microsoft.com/office/drawing/2014/main" id="{3CE867F6-6C32-B6DB-D9EB-E279BC328321}"/>
              </a:ext>
            </a:extLst>
          </p:cNvPr>
          <p:cNvGraphicFramePr/>
          <p:nvPr>
            <p:extLst>
              <p:ext uri="{D42A27DB-BD31-4B8C-83A1-F6EECF244321}">
                <p14:modId xmlns:p14="http://schemas.microsoft.com/office/powerpoint/2010/main" val="3824853253"/>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3797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20402-2AE6-6643-9339-4D98E6ABF657}"/>
              </a:ext>
            </a:extLst>
          </p:cNvPr>
          <p:cNvSpPr>
            <a:spLocks noGrp="1"/>
          </p:cNvSpPr>
          <p:nvPr>
            <p:ph type="title"/>
          </p:nvPr>
        </p:nvSpPr>
        <p:spPr/>
        <p:txBody>
          <a:bodyPr>
            <a:normAutofit/>
          </a:bodyPr>
          <a:lstStyle/>
          <a:p>
            <a:pPr algn="l" rtl="0" fontAlgn="base"/>
            <a:r>
              <a:rPr lang="en-US" sz="3200" b="0" i="0" u="none" strike="noStrike" dirty="0">
                <a:solidFill>
                  <a:srgbClr val="000000"/>
                </a:solidFill>
                <a:effectLst/>
                <a:latin typeface="Segoe UI" panose="020B0502040204020203" pitchFamily="34" charset="0"/>
              </a:rPr>
              <a:t>Join the </a:t>
            </a:r>
            <a:r>
              <a:rPr lang="en-US" sz="3200" b="0" i="0" u="sng" strike="noStrike" dirty="0">
                <a:solidFill>
                  <a:srgbClr val="0078D4"/>
                </a:solidFill>
                <a:effectLst/>
                <a:latin typeface="Segoe UI" panose="020B0502040204020203" pitchFamily="34" charset="0"/>
                <a:hlinkClick r:id="rId3"/>
              </a:rPr>
              <a:t>Azure AD Workbooks </a:t>
            </a:r>
            <a:r>
              <a:rPr lang="en-US" sz="3200" b="0" i="0" u="none" strike="noStrike" dirty="0">
                <a:solidFill>
                  <a:srgbClr val="000000"/>
                </a:solidFill>
                <a:effectLst/>
                <a:latin typeface="Segoe UI" panose="020B0502040204020203" pitchFamily="34" charset="0"/>
              </a:rPr>
              <a:t>community on GitHub</a:t>
            </a:r>
            <a:r>
              <a:rPr lang="en-US" sz="3200" b="0" i="0" dirty="0">
                <a:solidFill>
                  <a:srgbClr val="000000"/>
                </a:solidFill>
                <a:effectLst/>
                <a:latin typeface="Segoe UI" panose="020B0502040204020203" pitchFamily="34" charset="0"/>
              </a:rPr>
              <a:t>​</a:t>
            </a:r>
            <a:endParaRPr lang="en-US" sz="3200" b="0" i="0" dirty="0">
              <a:solidFill>
                <a:srgbClr val="000000"/>
              </a:solidFill>
              <a:effectLst/>
              <a:latin typeface="Arial" panose="020B0604020202020204" pitchFamily="34" charset="0"/>
            </a:endParaRPr>
          </a:p>
        </p:txBody>
      </p:sp>
      <p:sp>
        <p:nvSpPr>
          <p:cNvPr id="4" name="Content Placeholder 3">
            <a:extLst>
              <a:ext uri="{FF2B5EF4-FFF2-40B4-BE49-F238E27FC236}">
                <a16:creationId xmlns:a16="http://schemas.microsoft.com/office/drawing/2014/main" id="{3D245463-BE5E-794E-A453-2D6B879FD490}"/>
              </a:ext>
            </a:extLst>
          </p:cNvPr>
          <p:cNvSpPr>
            <a:spLocks noGrp="1"/>
          </p:cNvSpPr>
          <p:nvPr>
            <p:ph sz="half" idx="1"/>
          </p:nvPr>
        </p:nvSpPr>
        <p:spPr>
          <a:xfrm>
            <a:off x="838199" y="2139950"/>
            <a:ext cx="6045821" cy="3761754"/>
          </a:xfrm>
        </p:spPr>
        <p:txBody>
          <a:bodyPr>
            <a:normAutofit/>
          </a:bodyPr>
          <a:lstStyle/>
          <a:p>
            <a:pPr marL="285750" indent="-285750" algn="l" rtl="0" fontAlgn="base">
              <a:buFont typeface="Arial" panose="020B0604020202020204" pitchFamily="34" charset="0"/>
              <a:buChar char="•"/>
            </a:pPr>
            <a:r>
              <a:rPr lang="en-US" sz="2400" b="0" i="0" u="none" strike="noStrike" dirty="0">
                <a:solidFill>
                  <a:srgbClr val="000000"/>
                </a:solidFill>
                <a:effectLst/>
                <a:latin typeface="Segoe UI" panose="020B0502040204020203" pitchFamily="34" charset="0"/>
              </a:rPr>
              <a:t>Submit your ideas</a:t>
            </a:r>
          </a:p>
          <a:p>
            <a:pPr marL="285750" indent="-285750" algn="l" rtl="0" fontAlgn="base">
              <a:buFont typeface="Arial" panose="020B0604020202020204" pitchFamily="34" charset="0"/>
              <a:buChar char="•"/>
            </a:pPr>
            <a:r>
              <a:rPr lang="en-US" sz="2400" dirty="0">
                <a:solidFill>
                  <a:srgbClr val="000000"/>
                </a:solidFill>
                <a:latin typeface="Segoe UI" panose="020B0502040204020203" pitchFamily="34" charset="0"/>
              </a:rPr>
              <a:t>Create your own workbook</a:t>
            </a:r>
          </a:p>
          <a:p>
            <a:pPr marL="285750" indent="-285750" algn="l" rtl="0" fontAlgn="base">
              <a:buFont typeface="Arial" panose="020B0604020202020204" pitchFamily="34" charset="0"/>
              <a:buChar char="•"/>
            </a:pPr>
            <a:r>
              <a:rPr lang="en-US" sz="2400" dirty="0">
                <a:solidFill>
                  <a:srgbClr val="000000"/>
                </a:solidFill>
                <a:latin typeface="Segoe UI" panose="020B0502040204020203" pitchFamily="34" charset="0"/>
              </a:rPr>
              <a:t>Help others improve their feedback</a:t>
            </a:r>
          </a:p>
          <a:p>
            <a:pPr marL="285750" indent="-285750" algn="l" rtl="0" fontAlgn="base">
              <a:buFont typeface="Arial" panose="020B0604020202020204" pitchFamily="34" charset="0"/>
              <a:buChar char="•"/>
            </a:pPr>
            <a:r>
              <a:rPr lang="en-US" sz="2400" dirty="0">
                <a:solidFill>
                  <a:srgbClr val="000000"/>
                </a:solidFill>
                <a:latin typeface="Segoe UI" panose="020B0502040204020203" pitchFamily="34" charset="0"/>
              </a:rPr>
              <a:t>Share tips and tricks</a:t>
            </a:r>
          </a:p>
          <a:p>
            <a:pPr marL="285750" indent="-285750" algn="l" rtl="0" fontAlgn="base">
              <a:buFont typeface="Arial" panose="020B0604020202020204" pitchFamily="34" charset="0"/>
              <a:buChar char="•"/>
            </a:pPr>
            <a:endParaRPr lang="en-US" sz="2400" dirty="0">
              <a:solidFill>
                <a:srgbClr val="000000"/>
              </a:solidFill>
              <a:latin typeface="Segoe UI" panose="020B0502040204020203" pitchFamily="34" charset="0"/>
            </a:endParaRPr>
          </a:p>
          <a:p>
            <a:pPr marL="285750" indent="-285750" algn="l"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endParaRPr lang="en-US" sz="2400" dirty="0"/>
          </a:p>
        </p:txBody>
      </p:sp>
      <p:pic>
        <p:nvPicPr>
          <p:cNvPr id="1026" name="Picture 2">
            <a:extLst>
              <a:ext uri="{FF2B5EF4-FFF2-40B4-BE49-F238E27FC236}">
                <a16:creationId xmlns:a16="http://schemas.microsoft.com/office/drawing/2014/main" id="{CC626AA4-1BD1-7254-79DD-539FBD07754F}"/>
              </a:ext>
            </a:extLst>
          </p:cNvPr>
          <p:cNvPicPr>
            <a:picLocks noGrp="1" noChangeAspect="1" noChangeArrowheads="1"/>
          </p:cNvPicPr>
          <p:nvPr>
            <p:ph type="tbl" sz="quarter" idx="10"/>
          </p:nvPr>
        </p:nvPicPr>
        <p:blipFill>
          <a:blip r:embed="rId4">
            <a:extLst>
              <a:ext uri="{28A0092B-C50C-407E-A947-70E740481C1C}">
                <a14:useLocalDpi xmlns:a14="http://schemas.microsoft.com/office/drawing/2010/main" val="0"/>
              </a:ext>
            </a:extLst>
          </a:blip>
          <a:stretch>
            <a:fillRect/>
          </a:stretch>
        </p:blipFill>
        <p:spPr bwMode="auto">
          <a:xfrm>
            <a:off x="6394391" y="1957408"/>
            <a:ext cx="4452028" cy="412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01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0AC0-413D-3443-BD94-69CC58BCFC83}"/>
              </a:ext>
            </a:extLst>
          </p:cNvPr>
          <p:cNvSpPr>
            <a:spLocks noGrp="1"/>
          </p:cNvSpPr>
          <p:nvPr>
            <p:ph type="title"/>
          </p:nvPr>
        </p:nvSpPr>
        <p:spPr/>
        <p:txBody>
          <a:bodyPr>
            <a:normAutofit fontScale="90000"/>
          </a:bodyPr>
          <a:lstStyle/>
          <a:p>
            <a:r>
              <a:rPr lang="en-US" dirty="0">
                <a:solidFill>
                  <a:srgbClr val="000000"/>
                </a:solidFill>
                <a:latin typeface="Segoe UI Semibold" panose="020B0702040204020203" pitchFamily="34" charset="0"/>
              </a:rPr>
              <a:t>More r</a:t>
            </a:r>
            <a:r>
              <a:rPr lang="en-US" b="0" i="0" dirty="0">
                <a:solidFill>
                  <a:srgbClr val="000000"/>
                </a:solidFill>
                <a:effectLst/>
                <a:latin typeface="Segoe UI Semibold" panose="020B0702040204020203" pitchFamily="34" charset="0"/>
              </a:rPr>
              <a:t>esources at </a:t>
            </a:r>
            <a:r>
              <a:rPr lang="en-US" b="0" i="0" dirty="0">
                <a:solidFill>
                  <a:srgbClr val="000000"/>
                </a:solidFill>
                <a:effectLst/>
                <a:latin typeface="Segoe UI Semibold" panose="020B0702040204020203" pitchFamily="34" charset="0"/>
                <a:hlinkClick r:id="rId2"/>
              </a:rPr>
              <a:t>aka.ms/</a:t>
            </a:r>
            <a:r>
              <a:rPr lang="en-US" b="0" i="0" dirty="0" err="1">
                <a:solidFill>
                  <a:srgbClr val="000000"/>
                </a:solidFill>
                <a:effectLst/>
                <a:latin typeface="Segoe UI Semibold" panose="020B0702040204020203" pitchFamily="34" charset="0"/>
                <a:hlinkClick r:id="rId2"/>
              </a:rPr>
              <a:t>KQLBlueTeam</a:t>
            </a:r>
            <a:br>
              <a:rPr lang="en-US" b="0" i="0" dirty="0">
                <a:solidFill>
                  <a:srgbClr val="000000"/>
                </a:solidFill>
                <a:effectLst/>
                <a:latin typeface="Segoe UI Semibold" panose="020B0702040204020203" pitchFamily="34" charset="0"/>
              </a:rPr>
            </a:br>
            <a:r>
              <a:rPr lang="en-US" b="0" i="0" dirty="0">
                <a:solidFill>
                  <a:srgbClr val="000000"/>
                </a:solidFill>
                <a:effectLst/>
                <a:latin typeface="Segoe UI Semibold" panose="020B0702040204020203" pitchFamily="34" charset="0"/>
              </a:rPr>
              <a:t> </a:t>
            </a:r>
            <a:endParaRPr lang="en-US" dirty="0"/>
          </a:p>
        </p:txBody>
      </p:sp>
      <p:sp>
        <p:nvSpPr>
          <p:cNvPr id="3" name="Content Placeholder 2">
            <a:extLst>
              <a:ext uri="{FF2B5EF4-FFF2-40B4-BE49-F238E27FC236}">
                <a16:creationId xmlns:a16="http://schemas.microsoft.com/office/drawing/2014/main" id="{8B13D840-37FE-944D-BFA8-B2F8DE6BD504}"/>
              </a:ext>
            </a:extLst>
          </p:cNvPr>
          <p:cNvSpPr>
            <a:spLocks noGrp="1"/>
          </p:cNvSpPr>
          <p:nvPr>
            <p:ph sz="half" idx="1"/>
          </p:nvPr>
        </p:nvSpPr>
        <p:spPr>
          <a:xfrm>
            <a:off x="1079938" y="2025869"/>
            <a:ext cx="10896162" cy="3878527"/>
          </a:xfrm>
        </p:spPr>
        <p:txBody>
          <a:bodyPr>
            <a:normAutofit/>
          </a:bodyPr>
          <a:lstStyle/>
          <a:p>
            <a:pPr marL="342900" marR="0" lvl="0" indent="-342900" algn="just" fontAlgn="base">
              <a:lnSpc>
                <a:spcPct val="150000"/>
              </a:lnSpc>
              <a:spcBef>
                <a:spcPts val="0"/>
              </a:spcBef>
              <a:spcAft>
                <a:spcPts val="0"/>
              </a:spcAft>
              <a:buFont typeface="Symbol" panose="05050102010706020507" pitchFamily="18" charset="2"/>
              <a:buChar char=""/>
            </a:pPr>
            <a:r>
              <a:rPr lang="en-US" sz="1800" dirty="0">
                <a:latin typeface="Calibri" panose="020F0502020204030204" pitchFamily="34" charset="0"/>
              </a:rPr>
              <a:t>Azure Monitor Workbooks Overview​ – great starting place when learning about workbooks</a:t>
            </a:r>
          </a:p>
          <a:p>
            <a:pPr marL="342900" marR="0" lvl="0" indent="-342900" algn="just" fontAlgn="base">
              <a:lnSpc>
                <a:spcPct val="150000"/>
              </a:lnSpc>
              <a:spcBef>
                <a:spcPts val="0"/>
              </a:spcBef>
              <a:spcAft>
                <a:spcPts val="0"/>
              </a:spcAft>
              <a:buFont typeface="Symbol" panose="05050102010706020507" pitchFamily="18" charset="2"/>
              <a:buChar char=""/>
            </a:pPr>
            <a:r>
              <a:rPr lang="en-US" sz="1800" dirty="0">
                <a:latin typeface="Calibri" panose="020F0502020204030204" pitchFamily="34" charset="0"/>
              </a:rPr>
              <a:t>Configure a Log Analytics Workspace – if you don’t already have a LA workspace, use this tutorial to set one up</a:t>
            </a:r>
          </a:p>
          <a:p>
            <a:pPr marL="342900" marR="0" lvl="0" indent="-342900" algn="just" fontAlgn="base">
              <a:lnSpc>
                <a:spcPct val="150000"/>
              </a:lnSpc>
              <a:spcBef>
                <a:spcPts val="0"/>
              </a:spcBef>
              <a:spcAft>
                <a:spcPts val="0"/>
              </a:spcAft>
              <a:buFont typeface="Symbol" panose="05050102010706020507" pitchFamily="18" charset="2"/>
              <a:buChar char=""/>
            </a:pPr>
            <a:r>
              <a:rPr lang="en-US" sz="1800" dirty="0">
                <a:latin typeface="Calibri" panose="020F0502020204030204" pitchFamily="34" charset="0"/>
              </a:rPr>
              <a:t>How to use Azure AD workbooks ​ - a brief write-up about most of the workbooks in the gallery </a:t>
            </a:r>
          </a:p>
          <a:p>
            <a:pPr marL="342900" marR="0" lvl="0" indent="-342900" algn="just" fontAlgn="base">
              <a:lnSpc>
                <a:spcPct val="150000"/>
              </a:lnSpc>
              <a:spcBef>
                <a:spcPts val="0"/>
              </a:spcBef>
              <a:spcAft>
                <a:spcPts val="0"/>
              </a:spcAft>
              <a:buFont typeface="Symbol" panose="05050102010706020507" pitchFamily="18" charset="2"/>
              <a:buChar char=""/>
            </a:pPr>
            <a:r>
              <a:rPr lang="en-US" sz="1800" dirty="0">
                <a:latin typeface="Calibri" panose="020F0502020204030204" pitchFamily="34" charset="0"/>
              </a:rPr>
              <a:t>Microsoft Organization in GitHub and @azure-ad-workbooks ​– join this GitHub Repo and team to learn much more about Azure AD Workbooks as well as to contribute.</a:t>
            </a:r>
          </a:p>
          <a:p>
            <a:pPr marL="342900" marR="0" lvl="0" indent="-342900" algn="just" fontAlgn="base">
              <a:lnSpc>
                <a:spcPct val="150000"/>
              </a:lnSpc>
              <a:spcBef>
                <a:spcPts val="0"/>
              </a:spcBef>
              <a:spcAft>
                <a:spcPts val="0"/>
              </a:spcAft>
              <a:buFont typeface="Symbol" panose="05050102010706020507" pitchFamily="18" charset="2"/>
              <a:buChar char=""/>
            </a:pPr>
            <a:r>
              <a:rPr lang="en-US" sz="1800" dirty="0">
                <a:latin typeface="Calibri" panose="020F0502020204030204" pitchFamily="34" charset="0"/>
              </a:rPr>
              <a:t>Kusto Query Language (KQL) from Scratch​ – great Pluralsight Tutorial for learning KQL</a:t>
            </a:r>
          </a:p>
          <a:p>
            <a:pPr marL="342900" marR="0" lvl="0" indent="-342900" algn="just" fontAlgn="base">
              <a:lnSpc>
                <a:spcPct val="150000"/>
              </a:lnSpc>
              <a:spcBef>
                <a:spcPts val="0"/>
              </a:spcBef>
              <a:spcAft>
                <a:spcPts val="0"/>
              </a:spcAft>
              <a:buFont typeface="Symbol" panose="05050102010706020507" pitchFamily="18" charset="2"/>
              <a:buChar char=""/>
            </a:pPr>
            <a:r>
              <a:rPr lang="en-US" sz="1800" dirty="0">
                <a:latin typeface="Calibri" panose="020F0502020204030204" pitchFamily="34" charset="0"/>
              </a:rPr>
              <a:t>aka.ms/</a:t>
            </a:r>
            <a:r>
              <a:rPr lang="en-US" sz="1800" dirty="0" err="1">
                <a:latin typeface="Calibri" panose="020F0502020204030204" pitchFamily="34" charset="0"/>
              </a:rPr>
              <a:t>PreviewWorkbooks</a:t>
            </a:r>
            <a:r>
              <a:rPr lang="en-US" sz="1800" dirty="0">
                <a:latin typeface="Calibri" panose="020F0502020204030204" pitchFamily="34" charset="0"/>
              </a:rPr>
              <a:t> ​– see Azure AD Workbooks in private preview!</a:t>
            </a:r>
          </a:p>
          <a:p>
            <a:pPr>
              <a:lnSpc>
                <a:spcPct val="150000"/>
              </a:lnSpc>
            </a:pPr>
            <a:endParaRPr lang="en-US" dirty="0"/>
          </a:p>
        </p:txBody>
      </p:sp>
    </p:spTree>
    <p:extLst>
      <p:ext uri="{BB962C8B-B14F-4D97-AF65-F5344CB8AC3E}">
        <p14:creationId xmlns:p14="http://schemas.microsoft.com/office/powerpoint/2010/main" val="3136164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584-BA21-204E-9615-C792EECE6A25}"/>
              </a:ext>
            </a:extLst>
          </p:cNvPr>
          <p:cNvSpPr>
            <a:spLocks noGrp="1"/>
          </p:cNvSpPr>
          <p:nvPr>
            <p:ph type="title"/>
          </p:nvPr>
        </p:nvSpPr>
        <p:spPr/>
        <p:txBody>
          <a:bodyPr/>
          <a:lstStyle/>
          <a:p>
            <a:r>
              <a:rPr lang="en-US" b="0" i="0" dirty="0">
                <a:solidFill>
                  <a:srgbClr val="091F2C"/>
                </a:solidFill>
                <a:effectLst/>
                <a:latin typeface="Segoe UI Semibold" panose="020B0702040204020203" pitchFamily="34" charset="0"/>
              </a:rPr>
              <a:t>Q&amp;A</a:t>
            </a:r>
            <a:endParaRPr lang="en-US" dirty="0">
              <a:solidFill>
                <a:srgbClr val="091F2C"/>
              </a:solidFill>
            </a:endParaRPr>
          </a:p>
        </p:txBody>
      </p:sp>
    </p:spTree>
    <p:extLst>
      <p:ext uri="{BB962C8B-B14F-4D97-AF65-F5344CB8AC3E}">
        <p14:creationId xmlns:p14="http://schemas.microsoft.com/office/powerpoint/2010/main" val="30112142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D60-85A0-B044-9FE8-CFB741B1D64A}"/>
              </a:ext>
            </a:extLst>
          </p:cNvPr>
          <p:cNvSpPr>
            <a:spLocks noGrp="1"/>
          </p:cNvSpPr>
          <p:nvPr>
            <p:ph type="title"/>
          </p:nvPr>
        </p:nvSpPr>
        <p:spPr/>
        <p:txBody>
          <a:bodyPr>
            <a:normAutofit/>
          </a:bodyPr>
          <a:lstStyle/>
          <a:p>
            <a:r>
              <a:rPr lang="en-US" b="1" dirty="0"/>
              <a:t>Thank you!</a:t>
            </a:r>
          </a:p>
        </p:txBody>
      </p:sp>
      <p:sp>
        <p:nvSpPr>
          <p:cNvPr id="24" name="Title 1">
            <a:extLst>
              <a:ext uri="{FF2B5EF4-FFF2-40B4-BE49-F238E27FC236}">
                <a16:creationId xmlns:a16="http://schemas.microsoft.com/office/drawing/2014/main" id="{A11D119B-9B11-4FD8-8CC0-F6D6FABD00A4}"/>
              </a:ext>
            </a:extLst>
          </p:cNvPr>
          <p:cNvSpPr txBox="1">
            <a:spLocks/>
          </p:cNvSpPr>
          <p:nvPr/>
        </p:nvSpPr>
        <p:spPr>
          <a:xfrm>
            <a:off x="457200" y="2314914"/>
            <a:ext cx="76708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81F2C"/>
                </a:solidFill>
                <a:effectLst/>
                <a:uLnTx/>
                <a:uFillTx/>
                <a:latin typeface="Segoe UI Semibold" panose="020B0502040204020203" pitchFamily="34" charset="0"/>
                <a:ea typeface="+mj-ea"/>
                <a:cs typeface="Segoe UI Semibold" panose="020B0502040204020203" pitchFamily="34" charset="0"/>
              </a:rPr>
              <a:t>Stay in touch:</a:t>
            </a:r>
          </a:p>
        </p:txBody>
      </p:sp>
      <p:sp>
        <p:nvSpPr>
          <p:cNvPr id="25" name="Content Placeholder 2">
            <a:extLst>
              <a:ext uri="{FF2B5EF4-FFF2-40B4-BE49-F238E27FC236}">
                <a16:creationId xmlns:a16="http://schemas.microsoft.com/office/drawing/2014/main" id="{F827EF94-A8FA-48AD-87F5-7776E4A0CD13}"/>
              </a:ext>
            </a:extLst>
          </p:cNvPr>
          <p:cNvSpPr>
            <a:spLocks noGrp="1"/>
          </p:cNvSpPr>
          <p:nvPr/>
        </p:nvSpPr>
        <p:spPr>
          <a:xfrm>
            <a:off x="457200" y="2891825"/>
            <a:ext cx="10063282" cy="1690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1800"/>
              <a:t>Corissa Koopmans |        @Corissalea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1800"/>
              <a:t>Tosin Lufadeju |         @TosinLuf_PM</a:t>
            </a:r>
          </a:p>
        </p:txBody>
      </p:sp>
      <p:sp>
        <p:nvSpPr>
          <p:cNvPr id="27" name="Rectangle 26">
            <a:extLst>
              <a:ext uri="{FF2B5EF4-FFF2-40B4-BE49-F238E27FC236}">
                <a16:creationId xmlns:a16="http://schemas.microsoft.com/office/drawing/2014/main" id="{A2D42EC3-6629-4FFC-B04E-71E7458B7111}"/>
              </a:ext>
              <a:ext uri="{C183D7F6-B498-43B3-948B-1728B52AA6E4}">
                <adec:decorative xmlns:adec="http://schemas.microsoft.com/office/drawing/2017/decorative" val="1"/>
              </a:ext>
            </a:extLst>
          </p:cNvPr>
          <p:cNvSpPr/>
          <p:nvPr/>
        </p:nvSpPr>
        <p:spPr>
          <a:xfrm>
            <a:off x="503464" y="2923572"/>
            <a:ext cx="32657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6E26A1DF-A3B0-74F2-3DF3-2F0BAAB28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923" y="3020959"/>
            <a:ext cx="416378" cy="3701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e the source image">
            <a:extLst>
              <a:ext uri="{FF2B5EF4-FFF2-40B4-BE49-F238E27FC236}">
                <a16:creationId xmlns:a16="http://schemas.microsoft.com/office/drawing/2014/main" id="{98D4D6A2-0094-7446-2BD8-7C4CAFE85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545" y="3565101"/>
            <a:ext cx="416378" cy="37011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3786BD64-4DAD-F76D-17D4-52A577B7E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912" y="1602699"/>
            <a:ext cx="4895718" cy="268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03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Arc 72">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C13A64-3D23-460B-8201-D4660782E917}"/>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6000" kern="1200">
                <a:solidFill>
                  <a:schemeClr val="tx1"/>
                </a:solidFill>
                <a:latin typeface="+mj-lt"/>
                <a:ea typeface="+mj-ea"/>
                <a:cs typeface="+mj-cs"/>
              </a:rPr>
              <a:t>Thank You!</a:t>
            </a:r>
          </a:p>
        </p:txBody>
      </p:sp>
      <p:pic>
        <p:nvPicPr>
          <p:cNvPr id="3074" name="Picture 2">
            <a:extLst>
              <a:ext uri="{FF2B5EF4-FFF2-40B4-BE49-F238E27FC236}">
                <a16:creationId xmlns:a16="http://schemas.microsoft.com/office/drawing/2014/main" id="{8C7F087B-47F3-16C7-D4DB-512724247E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3" y="654567"/>
            <a:ext cx="5169282" cy="2843105"/>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817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1EE5-C983-B86E-B97F-E1186225ACEB}"/>
              </a:ext>
            </a:extLst>
          </p:cNvPr>
          <p:cNvSpPr>
            <a:spLocks noGrp="1"/>
          </p:cNvSpPr>
          <p:nvPr>
            <p:ph type="title"/>
          </p:nvPr>
        </p:nvSpPr>
        <p:spPr/>
        <p:txBody>
          <a:bodyPr/>
          <a:lstStyle/>
          <a:p>
            <a:r>
              <a:rPr lang="en-US"/>
              <a:t>Appendix</a:t>
            </a:r>
          </a:p>
        </p:txBody>
      </p:sp>
      <p:sp>
        <p:nvSpPr>
          <p:cNvPr id="3" name="Text Placeholder 2">
            <a:extLst>
              <a:ext uri="{FF2B5EF4-FFF2-40B4-BE49-F238E27FC236}">
                <a16:creationId xmlns:a16="http://schemas.microsoft.com/office/drawing/2014/main" id="{552BF836-523F-FAA1-7BA8-D12B138526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14812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04D0-21F1-6275-B891-AC3EA15BF07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A59A832-E01B-28D9-9E53-7A362828E75B}"/>
              </a:ext>
            </a:extLst>
          </p:cNvPr>
          <p:cNvPicPr>
            <a:picLocks noGrp="1" noChangeAspect="1"/>
          </p:cNvPicPr>
          <p:nvPr>
            <p:ph sz="quarter" idx="4294967295"/>
          </p:nvPr>
        </p:nvPicPr>
        <p:blipFill>
          <a:blip r:embed="rId2"/>
          <a:stretch>
            <a:fillRect/>
          </a:stretch>
        </p:blipFill>
        <p:spPr>
          <a:xfrm>
            <a:off x="3120132" y="1850521"/>
            <a:ext cx="5951736" cy="4290432"/>
          </a:xfrm>
        </p:spPr>
      </p:pic>
    </p:spTree>
    <p:extLst>
      <p:ext uri="{BB962C8B-B14F-4D97-AF65-F5344CB8AC3E}">
        <p14:creationId xmlns:p14="http://schemas.microsoft.com/office/powerpoint/2010/main" val="546147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222D92B1-D005-4A7F-9E4A-F7B3B6DFA34E}"/>
              </a:ext>
            </a:extLst>
          </p:cNvPr>
          <p:cNvGrpSpPr/>
          <p:nvPr/>
        </p:nvGrpSpPr>
        <p:grpSpPr>
          <a:xfrm flipH="1">
            <a:off x="6004670" y="6208939"/>
            <a:ext cx="2854497" cy="333139"/>
            <a:chOff x="3355655" y="5890375"/>
            <a:chExt cx="2854902" cy="333186"/>
          </a:xfrm>
        </p:grpSpPr>
        <p:cxnSp>
          <p:nvCxnSpPr>
            <p:cNvPr id="89" name="Straight Arrow Connector 88">
              <a:extLst>
                <a:ext uri="{FF2B5EF4-FFF2-40B4-BE49-F238E27FC236}">
                  <a16:creationId xmlns:a16="http://schemas.microsoft.com/office/drawing/2014/main" id="{7B5E5892-E697-4D38-B4AC-614A654313DE}"/>
                </a:ext>
              </a:extLst>
            </p:cNvPr>
            <p:cNvCxnSpPr>
              <a:cxnSpLocks/>
            </p:cNvCxnSpPr>
            <p:nvPr/>
          </p:nvCxnSpPr>
          <p:spPr>
            <a:xfrm flipH="1">
              <a:off x="3355655" y="6223559"/>
              <a:ext cx="2854902" cy="2"/>
            </a:xfrm>
            <a:prstGeom prst="straightConnector1">
              <a:avLst/>
            </a:prstGeom>
            <a:noFill/>
            <a:ln w="28575" cap="rnd" cmpd="sng" algn="ctr">
              <a:solidFill>
                <a:srgbClr val="FFFFFF">
                  <a:lumMod val="50000"/>
                </a:srgbClr>
              </a:solidFill>
              <a:prstDash val="sysDot"/>
              <a:headEnd type="none"/>
              <a:tailEnd type="triangle" w="med" len="med"/>
            </a:ln>
            <a:effectLst/>
          </p:spPr>
        </p:cxnSp>
        <p:cxnSp>
          <p:nvCxnSpPr>
            <p:cNvPr id="90" name="Straight Arrow Connector 89">
              <a:extLst>
                <a:ext uri="{FF2B5EF4-FFF2-40B4-BE49-F238E27FC236}">
                  <a16:creationId xmlns:a16="http://schemas.microsoft.com/office/drawing/2014/main" id="{DD98034B-8853-409C-BDB0-B9B963EEF5B7}"/>
                </a:ext>
              </a:extLst>
            </p:cNvPr>
            <p:cNvCxnSpPr>
              <a:cxnSpLocks/>
            </p:cNvCxnSpPr>
            <p:nvPr/>
          </p:nvCxnSpPr>
          <p:spPr>
            <a:xfrm flipH="1">
              <a:off x="3355655" y="5890375"/>
              <a:ext cx="2679383" cy="0"/>
            </a:xfrm>
            <a:prstGeom prst="straightConnector1">
              <a:avLst/>
            </a:prstGeom>
            <a:noFill/>
            <a:ln w="28575" cap="rnd" cmpd="sng" algn="ctr">
              <a:solidFill>
                <a:srgbClr val="FFFFFF">
                  <a:lumMod val="50000"/>
                </a:srgbClr>
              </a:solidFill>
              <a:prstDash val="sysDot"/>
              <a:headEnd type="none"/>
              <a:tailEnd type="triangle" w="med" len="med"/>
            </a:ln>
            <a:effectLst/>
          </p:spPr>
        </p:cxnSp>
      </p:grpSp>
      <p:sp>
        <p:nvSpPr>
          <p:cNvPr id="91" name="Rectangle 90">
            <a:extLst>
              <a:ext uri="{FF2B5EF4-FFF2-40B4-BE49-F238E27FC236}">
                <a16:creationId xmlns:a16="http://schemas.microsoft.com/office/drawing/2014/main" id="{B24442BC-21DB-438F-9BB3-CF0DDDDAC0BF}"/>
              </a:ext>
            </a:extLst>
          </p:cNvPr>
          <p:cNvSpPr/>
          <p:nvPr/>
        </p:nvSpPr>
        <p:spPr>
          <a:xfrm>
            <a:off x="4855804" y="5523005"/>
            <a:ext cx="2501330" cy="264935"/>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Threat intelligence</a:t>
            </a:r>
          </a:p>
        </p:txBody>
      </p:sp>
      <p:cxnSp>
        <p:nvCxnSpPr>
          <p:cNvPr id="92" name="Straight Connector 91">
            <a:extLst>
              <a:ext uri="{FF2B5EF4-FFF2-40B4-BE49-F238E27FC236}">
                <a16:creationId xmlns:a16="http://schemas.microsoft.com/office/drawing/2014/main" id="{9A03D678-4401-40D1-AAB1-699AF47E530B}"/>
              </a:ext>
            </a:extLst>
          </p:cNvPr>
          <p:cNvCxnSpPr>
            <a:cxnSpLocks/>
          </p:cNvCxnSpPr>
          <p:nvPr/>
        </p:nvCxnSpPr>
        <p:spPr>
          <a:xfrm>
            <a:off x="6106466" y="2831840"/>
            <a:ext cx="0" cy="2353005"/>
          </a:xfrm>
          <a:prstGeom prst="line">
            <a:avLst/>
          </a:prstGeom>
          <a:noFill/>
          <a:ln w="19050" cap="flat" cmpd="sng" algn="ctr">
            <a:solidFill>
              <a:srgbClr val="FFFFFF">
                <a:lumMod val="75000"/>
              </a:srgbClr>
            </a:solidFill>
            <a:prstDash val="dash"/>
            <a:headEnd type="none"/>
            <a:tailEnd type="none"/>
          </a:ln>
          <a:effectLst/>
        </p:spPr>
      </p:cxnSp>
      <p:sp>
        <p:nvSpPr>
          <p:cNvPr id="93" name="Rectangle 92">
            <a:extLst>
              <a:ext uri="{FF2B5EF4-FFF2-40B4-BE49-F238E27FC236}">
                <a16:creationId xmlns:a16="http://schemas.microsoft.com/office/drawing/2014/main" id="{F9C9046E-C698-4696-B6C9-589CEEF62EEA}"/>
              </a:ext>
            </a:extLst>
          </p:cNvPr>
          <p:cNvSpPr/>
          <p:nvPr/>
        </p:nvSpPr>
        <p:spPr>
          <a:xfrm>
            <a:off x="5025039" y="2253550"/>
            <a:ext cx="2162859" cy="264935"/>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Organization policy</a:t>
            </a:r>
          </a:p>
        </p:txBody>
      </p:sp>
      <p:cxnSp>
        <p:nvCxnSpPr>
          <p:cNvPr id="94" name="Straight Connector 93">
            <a:extLst>
              <a:ext uri="{FF2B5EF4-FFF2-40B4-BE49-F238E27FC236}">
                <a16:creationId xmlns:a16="http://schemas.microsoft.com/office/drawing/2014/main" id="{D5362921-5CCA-4FE7-A849-94CB316F2558}"/>
              </a:ext>
            </a:extLst>
          </p:cNvPr>
          <p:cNvCxnSpPr>
            <a:cxnSpLocks/>
          </p:cNvCxnSpPr>
          <p:nvPr/>
        </p:nvCxnSpPr>
        <p:spPr>
          <a:xfrm>
            <a:off x="7492266" y="1790392"/>
            <a:ext cx="0" cy="3694822"/>
          </a:xfrm>
          <a:prstGeom prst="line">
            <a:avLst/>
          </a:prstGeom>
          <a:noFill/>
          <a:ln w="28575" cap="rnd" cmpd="sng" algn="ctr">
            <a:solidFill>
              <a:srgbClr val="FFFFFF">
                <a:lumMod val="50000"/>
              </a:srgbClr>
            </a:solidFill>
            <a:prstDash val="sysDot"/>
            <a:headEnd type="none"/>
            <a:tailEnd type="none" w="med" len="med"/>
          </a:ln>
          <a:effectLst/>
        </p:spPr>
      </p:cxnSp>
      <p:cxnSp>
        <p:nvCxnSpPr>
          <p:cNvPr id="95" name="Straight Connector 94">
            <a:extLst>
              <a:ext uri="{FF2B5EF4-FFF2-40B4-BE49-F238E27FC236}">
                <a16:creationId xmlns:a16="http://schemas.microsoft.com/office/drawing/2014/main" id="{6EDFAE22-B1EC-40AE-B939-D2C99A5A4D68}"/>
              </a:ext>
            </a:extLst>
          </p:cNvPr>
          <p:cNvCxnSpPr>
            <a:cxnSpLocks/>
          </p:cNvCxnSpPr>
          <p:nvPr/>
        </p:nvCxnSpPr>
        <p:spPr>
          <a:xfrm flipH="1">
            <a:off x="6954682" y="3965355"/>
            <a:ext cx="534868" cy="0"/>
          </a:xfrm>
          <a:prstGeom prst="line">
            <a:avLst/>
          </a:prstGeom>
          <a:noFill/>
          <a:ln w="28575" cap="rnd" cmpd="sng" algn="ctr">
            <a:solidFill>
              <a:srgbClr val="FFFFFF">
                <a:lumMod val="50000"/>
              </a:srgbClr>
            </a:solidFill>
            <a:prstDash val="sysDot"/>
            <a:headEnd type="none"/>
            <a:tailEnd type="none" w="med" len="med"/>
          </a:ln>
          <a:effectLst/>
        </p:spPr>
      </p:cxnSp>
      <p:grpSp>
        <p:nvGrpSpPr>
          <p:cNvPr id="96" name="Group 95">
            <a:extLst>
              <a:ext uri="{FF2B5EF4-FFF2-40B4-BE49-F238E27FC236}">
                <a16:creationId xmlns:a16="http://schemas.microsoft.com/office/drawing/2014/main" id="{F707B6AF-4CBA-46D1-80B0-42B86B37BD2E}"/>
              </a:ext>
            </a:extLst>
          </p:cNvPr>
          <p:cNvGrpSpPr/>
          <p:nvPr/>
        </p:nvGrpSpPr>
        <p:grpSpPr>
          <a:xfrm>
            <a:off x="2117333" y="5039855"/>
            <a:ext cx="880995" cy="880995"/>
            <a:chOff x="3532169" y="4490816"/>
            <a:chExt cx="1002445" cy="1002445"/>
          </a:xfrm>
        </p:grpSpPr>
        <p:sp>
          <p:nvSpPr>
            <p:cNvPr id="97" name="Oval 96">
              <a:extLst>
                <a:ext uri="{FF2B5EF4-FFF2-40B4-BE49-F238E27FC236}">
                  <a16:creationId xmlns:a16="http://schemas.microsoft.com/office/drawing/2014/main" id="{C380BB5C-A0C8-4BC2-BBCA-7E868A93575D}"/>
                </a:ext>
              </a:extLst>
            </p:cNvPr>
            <p:cNvSpPr/>
            <p:nvPr/>
          </p:nvSpPr>
          <p:spPr bwMode="auto">
            <a:xfrm>
              <a:off x="3532169" y="4490816"/>
              <a:ext cx="1002445" cy="100244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98" name="Group 97">
              <a:extLst>
                <a:ext uri="{FF2B5EF4-FFF2-40B4-BE49-F238E27FC236}">
                  <a16:creationId xmlns:a16="http://schemas.microsoft.com/office/drawing/2014/main" id="{1F781148-0EEF-49A6-829B-B5FB1841DAA8}"/>
                </a:ext>
              </a:extLst>
            </p:cNvPr>
            <p:cNvGrpSpPr/>
            <p:nvPr/>
          </p:nvGrpSpPr>
          <p:grpSpPr>
            <a:xfrm>
              <a:off x="3771744" y="4746658"/>
              <a:ext cx="515362" cy="437280"/>
              <a:chOff x="1350170" y="3241579"/>
              <a:chExt cx="493032" cy="418332"/>
            </a:xfrm>
          </p:grpSpPr>
          <p:sp>
            <p:nvSpPr>
              <p:cNvPr id="99" name="Freeform 17">
                <a:extLst>
                  <a:ext uri="{FF2B5EF4-FFF2-40B4-BE49-F238E27FC236}">
                    <a16:creationId xmlns:a16="http://schemas.microsoft.com/office/drawing/2014/main" id="{6E35FA69-6CAD-49DF-86B5-6417DF87F6D6}"/>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3C3C41"/>
                  </a:solidFill>
                  <a:effectLst/>
                  <a:uLnTx/>
                  <a:uFillTx/>
                  <a:latin typeface="Segoe UI"/>
                  <a:ea typeface="+mn-ea"/>
                  <a:cs typeface="+mn-cs"/>
                </a:endParaRPr>
              </a:p>
            </p:txBody>
          </p:sp>
          <p:sp>
            <p:nvSpPr>
              <p:cNvPr id="100" name="Freeform 18">
                <a:extLst>
                  <a:ext uri="{FF2B5EF4-FFF2-40B4-BE49-F238E27FC236}">
                    <a16:creationId xmlns:a16="http://schemas.microsoft.com/office/drawing/2014/main" id="{14E86F91-5E7B-4822-B8D4-1EAC38828D66}"/>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rgbClr val="0078D4"/>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80370A41-4740-485D-B0F4-5C7C064267EB}"/>
              </a:ext>
            </a:extLst>
          </p:cNvPr>
          <p:cNvGrpSpPr/>
          <p:nvPr/>
        </p:nvGrpSpPr>
        <p:grpSpPr>
          <a:xfrm>
            <a:off x="2117333" y="2095837"/>
            <a:ext cx="880995" cy="880995"/>
            <a:chOff x="3532169" y="1564391"/>
            <a:chExt cx="1002445" cy="1002445"/>
          </a:xfrm>
        </p:grpSpPr>
        <p:sp>
          <p:nvSpPr>
            <p:cNvPr id="102" name="Oval 101">
              <a:extLst>
                <a:ext uri="{FF2B5EF4-FFF2-40B4-BE49-F238E27FC236}">
                  <a16:creationId xmlns:a16="http://schemas.microsoft.com/office/drawing/2014/main" id="{287B604D-DC28-4FDF-9A89-DE33163FAE73}"/>
                </a:ext>
              </a:extLst>
            </p:cNvPr>
            <p:cNvSpPr/>
            <p:nvPr/>
          </p:nvSpPr>
          <p:spPr bwMode="auto">
            <a:xfrm>
              <a:off x="3532169" y="1564391"/>
              <a:ext cx="1002445" cy="100244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103" name="Freeform 11">
              <a:extLst>
                <a:ext uri="{FF2B5EF4-FFF2-40B4-BE49-F238E27FC236}">
                  <a16:creationId xmlns:a16="http://schemas.microsoft.com/office/drawing/2014/main" id="{88730409-04EE-4831-B348-63483C43D339}"/>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8F640C0-9F2F-46D2-A02C-CBE365B19BBB}"/>
              </a:ext>
            </a:extLst>
          </p:cNvPr>
          <p:cNvGrpSpPr/>
          <p:nvPr/>
        </p:nvGrpSpPr>
        <p:grpSpPr>
          <a:xfrm>
            <a:off x="9214608" y="4303851"/>
            <a:ext cx="880995" cy="880995"/>
            <a:chOff x="8046234" y="3992399"/>
            <a:chExt cx="1002445" cy="1002445"/>
          </a:xfrm>
        </p:grpSpPr>
        <p:sp>
          <p:nvSpPr>
            <p:cNvPr id="105" name="Oval 104">
              <a:extLst>
                <a:ext uri="{FF2B5EF4-FFF2-40B4-BE49-F238E27FC236}">
                  <a16:creationId xmlns:a16="http://schemas.microsoft.com/office/drawing/2014/main" id="{782C6A60-EB60-4EA0-B9DA-C9C3D4DEC63D}"/>
                </a:ext>
              </a:extLst>
            </p:cNvPr>
            <p:cNvSpPr/>
            <p:nvPr/>
          </p:nvSpPr>
          <p:spPr bwMode="auto">
            <a:xfrm>
              <a:off x="8046234" y="3992399"/>
              <a:ext cx="1002445" cy="100244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06" name="Group 4">
              <a:extLst>
                <a:ext uri="{FF2B5EF4-FFF2-40B4-BE49-F238E27FC236}">
                  <a16:creationId xmlns:a16="http://schemas.microsoft.com/office/drawing/2014/main" id="{AF862DCD-6CB7-4421-A3A7-2FDC6DB35BED}"/>
                </a:ext>
              </a:extLst>
            </p:cNvPr>
            <p:cNvGrpSpPr>
              <a:grpSpLocks noChangeAspect="1"/>
            </p:cNvGrpSpPr>
            <p:nvPr/>
          </p:nvGrpSpPr>
          <p:grpSpPr bwMode="auto">
            <a:xfrm>
              <a:off x="8339596" y="4264590"/>
              <a:ext cx="415720" cy="458102"/>
              <a:chOff x="5580" y="2084"/>
              <a:chExt cx="206" cy="227"/>
            </a:xfrm>
            <a:solidFill>
              <a:srgbClr val="0078D4"/>
            </a:solidFill>
          </p:grpSpPr>
          <p:sp>
            <p:nvSpPr>
              <p:cNvPr id="107" name="Freeform 5">
                <a:extLst>
                  <a:ext uri="{FF2B5EF4-FFF2-40B4-BE49-F238E27FC236}">
                    <a16:creationId xmlns:a16="http://schemas.microsoft.com/office/drawing/2014/main" id="{AA882C59-B15D-48CE-9751-12DD797E890B}"/>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108" name="Freeform 6">
                <a:extLst>
                  <a:ext uri="{FF2B5EF4-FFF2-40B4-BE49-F238E27FC236}">
                    <a16:creationId xmlns:a16="http://schemas.microsoft.com/office/drawing/2014/main" id="{16785EFD-72C6-4C23-B8E6-939E9C75E47D}"/>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109" name="Freeform 7">
                <a:extLst>
                  <a:ext uri="{FF2B5EF4-FFF2-40B4-BE49-F238E27FC236}">
                    <a16:creationId xmlns:a16="http://schemas.microsoft.com/office/drawing/2014/main" id="{25E54ADB-C9CF-4DD6-87B0-FA032A96B624}"/>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110" name="Freeform 8">
                <a:extLst>
                  <a:ext uri="{FF2B5EF4-FFF2-40B4-BE49-F238E27FC236}">
                    <a16:creationId xmlns:a16="http://schemas.microsoft.com/office/drawing/2014/main" id="{486C8B1B-C1F8-4B2D-8CFF-63CD52981A0A}"/>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sp>
        <p:nvSpPr>
          <p:cNvPr id="111" name="Oval 110">
            <a:extLst>
              <a:ext uri="{FF2B5EF4-FFF2-40B4-BE49-F238E27FC236}">
                <a16:creationId xmlns:a16="http://schemas.microsoft.com/office/drawing/2014/main" id="{633BCAF0-818E-44A9-8DD9-9DF679EEE9B4}"/>
              </a:ext>
            </a:extLst>
          </p:cNvPr>
          <p:cNvSpPr/>
          <p:nvPr/>
        </p:nvSpPr>
        <p:spPr bwMode="auto">
          <a:xfrm>
            <a:off x="9214608" y="5775859"/>
            <a:ext cx="880995" cy="88099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112" name="Rectangle 111">
            <a:extLst>
              <a:ext uri="{FF2B5EF4-FFF2-40B4-BE49-F238E27FC236}">
                <a16:creationId xmlns:a16="http://schemas.microsoft.com/office/drawing/2014/main" id="{7CDC83DA-5101-497D-956C-BE0C56EA01F9}"/>
              </a:ext>
            </a:extLst>
          </p:cNvPr>
          <p:cNvSpPr/>
          <p:nvPr/>
        </p:nvSpPr>
        <p:spPr>
          <a:xfrm>
            <a:off x="1038155" y="2382489"/>
            <a:ext cx="957042" cy="311985"/>
          </a:xfrm>
          <a:prstGeom prst="rect">
            <a:avLst/>
          </a:prstGeom>
        </p:spPr>
        <p:txBody>
          <a:bodyPr wrap="non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Identities</a:t>
            </a:r>
          </a:p>
        </p:txBody>
      </p:sp>
      <p:sp>
        <p:nvSpPr>
          <p:cNvPr id="113" name="Rectangle 112">
            <a:extLst>
              <a:ext uri="{FF2B5EF4-FFF2-40B4-BE49-F238E27FC236}">
                <a16:creationId xmlns:a16="http://schemas.microsoft.com/office/drawing/2014/main" id="{F9F81FFD-2F6F-40D3-BCB7-241EC02F0DBF}"/>
              </a:ext>
            </a:extLst>
          </p:cNvPr>
          <p:cNvSpPr/>
          <p:nvPr/>
        </p:nvSpPr>
        <p:spPr>
          <a:xfrm>
            <a:off x="572811" y="5261432"/>
            <a:ext cx="1406152" cy="531737"/>
          </a:xfrm>
          <a:prstGeom prst="rect">
            <a:avLst/>
          </a:prstGeom>
        </p:spPr>
        <p:txBody>
          <a:bodyPr wrap="squar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Devices/ Endpoints</a:t>
            </a:r>
          </a:p>
        </p:txBody>
      </p:sp>
      <p:sp>
        <p:nvSpPr>
          <p:cNvPr id="114" name="Rectangle 113">
            <a:extLst>
              <a:ext uri="{FF2B5EF4-FFF2-40B4-BE49-F238E27FC236}">
                <a16:creationId xmlns:a16="http://schemas.microsoft.com/office/drawing/2014/main" id="{6A63540B-8BCC-45BC-ACEC-01449ACA4CFF}"/>
              </a:ext>
            </a:extLst>
          </p:cNvPr>
          <p:cNvSpPr/>
          <p:nvPr/>
        </p:nvSpPr>
        <p:spPr>
          <a:xfrm>
            <a:off x="10190431" y="4590504"/>
            <a:ext cx="1287532" cy="307777"/>
          </a:xfrm>
          <a:prstGeom prst="rect">
            <a:avLst/>
          </a:prstGeom>
        </p:spPr>
        <p:txBody>
          <a:bodyPr wrap="none">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Infrastructure</a:t>
            </a:r>
          </a:p>
        </p:txBody>
      </p:sp>
      <p:sp>
        <p:nvSpPr>
          <p:cNvPr id="115" name="Rectangle 114">
            <a:extLst>
              <a:ext uri="{FF2B5EF4-FFF2-40B4-BE49-F238E27FC236}">
                <a16:creationId xmlns:a16="http://schemas.microsoft.com/office/drawing/2014/main" id="{1E74D2CC-23D6-4E07-A080-D8583D0C475F}"/>
              </a:ext>
            </a:extLst>
          </p:cNvPr>
          <p:cNvSpPr/>
          <p:nvPr/>
        </p:nvSpPr>
        <p:spPr>
          <a:xfrm>
            <a:off x="10190434" y="6062512"/>
            <a:ext cx="886076" cy="307777"/>
          </a:xfrm>
          <a:prstGeom prst="rect">
            <a:avLst/>
          </a:prstGeom>
        </p:spPr>
        <p:txBody>
          <a:bodyPr wrap="none" lIns="91440" tIns="45720" rIns="91440" bIns="45720" anchor="t">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bold"/>
              </a:rPr>
              <a:t>Network</a:t>
            </a:r>
            <a:endPar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16" name="Straight Connector 115">
            <a:extLst>
              <a:ext uri="{FF2B5EF4-FFF2-40B4-BE49-F238E27FC236}">
                <a16:creationId xmlns:a16="http://schemas.microsoft.com/office/drawing/2014/main" id="{1785CEA4-89B1-480A-B22C-4B25D1024B88}"/>
              </a:ext>
            </a:extLst>
          </p:cNvPr>
          <p:cNvCxnSpPr>
            <a:cxnSpLocks/>
          </p:cNvCxnSpPr>
          <p:nvPr/>
        </p:nvCxnSpPr>
        <p:spPr>
          <a:xfrm flipH="1">
            <a:off x="7491884" y="5484770"/>
            <a:ext cx="1733179" cy="0"/>
          </a:xfrm>
          <a:prstGeom prst="line">
            <a:avLst/>
          </a:prstGeom>
          <a:noFill/>
          <a:ln w="28575" cap="rnd" cmpd="sng" algn="ctr">
            <a:solidFill>
              <a:srgbClr val="FFFFFF">
                <a:lumMod val="50000"/>
              </a:srgbClr>
            </a:solidFill>
            <a:prstDash val="sysDot"/>
            <a:headEnd type="none"/>
            <a:tailEnd type="none" w="med" len="med"/>
          </a:ln>
          <a:effectLst/>
        </p:spPr>
      </p:cxnSp>
      <p:cxnSp>
        <p:nvCxnSpPr>
          <p:cNvPr id="117" name="Straight Connector 116">
            <a:extLst>
              <a:ext uri="{FF2B5EF4-FFF2-40B4-BE49-F238E27FC236}">
                <a16:creationId xmlns:a16="http://schemas.microsoft.com/office/drawing/2014/main" id="{F533AF1F-BA51-4873-9D91-EEDA12C85D8C}"/>
              </a:ext>
            </a:extLst>
          </p:cNvPr>
          <p:cNvCxnSpPr>
            <a:cxnSpLocks/>
          </p:cNvCxnSpPr>
          <p:nvPr/>
        </p:nvCxnSpPr>
        <p:spPr>
          <a:xfrm flipH="1" flipV="1">
            <a:off x="2998327" y="2536335"/>
            <a:ext cx="1059134" cy="6593"/>
          </a:xfrm>
          <a:prstGeom prst="line">
            <a:avLst/>
          </a:prstGeom>
          <a:noFill/>
          <a:ln w="28575" cap="rnd" cmpd="sng" algn="ctr">
            <a:solidFill>
              <a:srgbClr val="FFFFFF">
                <a:lumMod val="50000"/>
              </a:srgbClr>
            </a:solidFill>
            <a:prstDash val="sysDot"/>
            <a:headEnd type="none"/>
            <a:tailEnd type="none" w="med" len="med"/>
          </a:ln>
          <a:effectLst/>
        </p:spPr>
      </p:cxnSp>
      <p:cxnSp>
        <p:nvCxnSpPr>
          <p:cNvPr id="118" name="Straight Connector 117">
            <a:extLst>
              <a:ext uri="{FF2B5EF4-FFF2-40B4-BE49-F238E27FC236}">
                <a16:creationId xmlns:a16="http://schemas.microsoft.com/office/drawing/2014/main" id="{2D6193A4-1332-4433-A942-9D0B6EE72E59}"/>
              </a:ext>
            </a:extLst>
          </p:cNvPr>
          <p:cNvCxnSpPr>
            <a:cxnSpLocks/>
          </p:cNvCxnSpPr>
          <p:nvPr/>
        </p:nvCxnSpPr>
        <p:spPr>
          <a:xfrm>
            <a:off x="4057459" y="2545233"/>
            <a:ext cx="0" cy="1443654"/>
          </a:xfrm>
          <a:prstGeom prst="line">
            <a:avLst/>
          </a:prstGeom>
          <a:noFill/>
          <a:ln w="28575" cap="rnd" cmpd="sng" algn="ctr">
            <a:solidFill>
              <a:srgbClr val="FFFFFF">
                <a:lumMod val="50000"/>
              </a:srgbClr>
            </a:solidFill>
            <a:prstDash val="sysDot"/>
            <a:headEnd type="none"/>
            <a:tailEnd type="none" w="med" len="med"/>
          </a:ln>
          <a:effectLst/>
        </p:spPr>
      </p:cxnSp>
      <p:sp>
        <p:nvSpPr>
          <p:cNvPr id="119" name="TextBox 118">
            <a:extLst>
              <a:ext uri="{FF2B5EF4-FFF2-40B4-BE49-F238E27FC236}">
                <a16:creationId xmlns:a16="http://schemas.microsoft.com/office/drawing/2014/main" id="{0E66DC59-7FD1-4BDC-AF97-BB54B43B6DEB}"/>
              </a:ext>
            </a:extLst>
          </p:cNvPr>
          <p:cNvSpPr txBox="1"/>
          <p:nvPr/>
        </p:nvSpPr>
        <p:spPr>
          <a:xfrm>
            <a:off x="7860578" y="5184845"/>
            <a:ext cx="981382" cy="606148"/>
          </a:xfrm>
          <a:prstGeom prst="rect">
            <a:avLst/>
          </a:prstGeom>
          <a:solidFill>
            <a:srgbClr val="FFFFFF"/>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Threat </a:t>
            </a:r>
            <a:b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b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protection</a:t>
            </a:r>
          </a:p>
        </p:txBody>
      </p:sp>
      <p:sp>
        <p:nvSpPr>
          <p:cNvPr id="120" name="TextBox 119">
            <a:extLst>
              <a:ext uri="{FF2B5EF4-FFF2-40B4-BE49-F238E27FC236}">
                <a16:creationId xmlns:a16="http://schemas.microsoft.com/office/drawing/2014/main" id="{EF6E4726-F25C-437C-AE3F-FCBB8C9D28C9}"/>
              </a:ext>
            </a:extLst>
          </p:cNvPr>
          <p:cNvSpPr txBox="1"/>
          <p:nvPr/>
        </p:nvSpPr>
        <p:spPr>
          <a:xfrm>
            <a:off x="3419096" y="2690179"/>
            <a:ext cx="1260672" cy="495380"/>
          </a:xfrm>
          <a:prstGeom prst="rect">
            <a:avLst/>
          </a:prstGeom>
          <a:solidFill>
            <a:srgbClr val="FFFFFF"/>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Multi-factor authentication</a:t>
            </a:r>
          </a:p>
        </p:txBody>
      </p:sp>
      <p:sp>
        <p:nvSpPr>
          <p:cNvPr id="121" name="TextBox 120">
            <a:extLst>
              <a:ext uri="{FF2B5EF4-FFF2-40B4-BE49-F238E27FC236}">
                <a16:creationId xmlns:a16="http://schemas.microsoft.com/office/drawing/2014/main" id="{EF816F41-A5DB-4B22-A54D-1E389980EC60}"/>
              </a:ext>
            </a:extLst>
          </p:cNvPr>
          <p:cNvSpPr txBox="1"/>
          <p:nvPr/>
        </p:nvSpPr>
        <p:spPr>
          <a:xfrm>
            <a:off x="3419096" y="3306700"/>
            <a:ext cx="1260672" cy="336985"/>
          </a:xfrm>
          <a:prstGeom prst="rect">
            <a:avLst/>
          </a:prstGeom>
          <a:solidFill>
            <a:srgbClr val="FFFFFF"/>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User/session risk</a:t>
            </a:r>
          </a:p>
        </p:txBody>
      </p:sp>
      <p:cxnSp>
        <p:nvCxnSpPr>
          <p:cNvPr id="122" name="Straight Connector 121">
            <a:extLst>
              <a:ext uri="{FF2B5EF4-FFF2-40B4-BE49-F238E27FC236}">
                <a16:creationId xmlns:a16="http://schemas.microsoft.com/office/drawing/2014/main" id="{BED48BC9-E208-446D-BEF0-FE809D3139D7}"/>
              </a:ext>
            </a:extLst>
          </p:cNvPr>
          <p:cNvCxnSpPr>
            <a:cxnSpLocks/>
          </p:cNvCxnSpPr>
          <p:nvPr/>
        </p:nvCxnSpPr>
        <p:spPr>
          <a:xfrm flipH="1">
            <a:off x="7500372" y="3281662"/>
            <a:ext cx="1714237" cy="0"/>
          </a:xfrm>
          <a:prstGeom prst="line">
            <a:avLst/>
          </a:prstGeom>
          <a:noFill/>
          <a:ln w="28575" cap="rnd" cmpd="sng" algn="ctr">
            <a:solidFill>
              <a:srgbClr val="FFFFFF">
                <a:lumMod val="50000"/>
              </a:srgbClr>
            </a:solidFill>
            <a:prstDash val="sysDot"/>
            <a:headEnd type="none"/>
            <a:tailEnd type="none" w="med" len="med"/>
          </a:ln>
          <a:effectLst/>
        </p:spPr>
      </p:cxnSp>
      <p:cxnSp>
        <p:nvCxnSpPr>
          <p:cNvPr id="123" name="Straight Connector 122">
            <a:extLst>
              <a:ext uri="{FF2B5EF4-FFF2-40B4-BE49-F238E27FC236}">
                <a16:creationId xmlns:a16="http://schemas.microsoft.com/office/drawing/2014/main" id="{1A9E8C9F-5577-4546-AA5F-ED5EDAEF9CB6}"/>
              </a:ext>
            </a:extLst>
          </p:cNvPr>
          <p:cNvCxnSpPr>
            <a:cxnSpLocks/>
          </p:cNvCxnSpPr>
          <p:nvPr/>
        </p:nvCxnSpPr>
        <p:spPr>
          <a:xfrm flipH="1">
            <a:off x="4037402" y="4338842"/>
            <a:ext cx="1165381" cy="0"/>
          </a:xfrm>
          <a:prstGeom prst="line">
            <a:avLst/>
          </a:prstGeom>
          <a:noFill/>
          <a:ln w="28575" cap="rnd" cmpd="sng" algn="ctr">
            <a:solidFill>
              <a:srgbClr val="FFFFFF">
                <a:lumMod val="50000"/>
              </a:srgbClr>
            </a:solidFill>
            <a:prstDash val="sysDot"/>
            <a:headEnd type="none"/>
            <a:tailEnd type="none" w="med" len="med"/>
          </a:ln>
          <a:effectLst/>
        </p:spPr>
      </p:cxnSp>
      <p:cxnSp>
        <p:nvCxnSpPr>
          <p:cNvPr id="124" name="Straight Connector 123">
            <a:extLst>
              <a:ext uri="{FF2B5EF4-FFF2-40B4-BE49-F238E27FC236}">
                <a16:creationId xmlns:a16="http://schemas.microsoft.com/office/drawing/2014/main" id="{FB44F0C9-4875-4787-BF38-1A5F5334D310}"/>
              </a:ext>
            </a:extLst>
          </p:cNvPr>
          <p:cNvCxnSpPr>
            <a:cxnSpLocks/>
          </p:cNvCxnSpPr>
          <p:nvPr/>
        </p:nvCxnSpPr>
        <p:spPr>
          <a:xfrm>
            <a:off x="4054593" y="4344050"/>
            <a:ext cx="0" cy="1166270"/>
          </a:xfrm>
          <a:prstGeom prst="line">
            <a:avLst/>
          </a:prstGeom>
          <a:noFill/>
          <a:ln w="28575" cap="rnd" cmpd="sng" algn="ctr">
            <a:solidFill>
              <a:srgbClr val="FFFFFF">
                <a:lumMod val="50000"/>
              </a:srgbClr>
            </a:solidFill>
            <a:prstDash val="sysDot"/>
            <a:headEnd type="none"/>
            <a:tailEnd type="none" w="med" len="med"/>
          </a:ln>
          <a:effectLst/>
        </p:spPr>
      </p:cxnSp>
      <p:cxnSp>
        <p:nvCxnSpPr>
          <p:cNvPr id="125" name="Straight Connector 124">
            <a:extLst>
              <a:ext uri="{FF2B5EF4-FFF2-40B4-BE49-F238E27FC236}">
                <a16:creationId xmlns:a16="http://schemas.microsoft.com/office/drawing/2014/main" id="{40248DC5-92AA-4C2D-8FCD-CA78542F6C5D}"/>
              </a:ext>
            </a:extLst>
          </p:cNvPr>
          <p:cNvCxnSpPr>
            <a:cxnSpLocks/>
          </p:cNvCxnSpPr>
          <p:nvPr/>
        </p:nvCxnSpPr>
        <p:spPr>
          <a:xfrm flipH="1" flipV="1">
            <a:off x="2990299" y="5487014"/>
            <a:ext cx="1059133" cy="6592"/>
          </a:xfrm>
          <a:prstGeom prst="line">
            <a:avLst/>
          </a:prstGeom>
          <a:noFill/>
          <a:ln w="28575" cap="rnd" cmpd="sng" algn="ctr">
            <a:solidFill>
              <a:srgbClr val="FFFFFF">
                <a:lumMod val="50000"/>
              </a:srgbClr>
            </a:solidFill>
            <a:prstDash val="sysDot"/>
            <a:headEnd type="none"/>
            <a:tailEnd type="none" w="med" len="med"/>
          </a:ln>
          <a:effectLst/>
        </p:spPr>
      </p:cxnSp>
      <p:grpSp>
        <p:nvGrpSpPr>
          <p:cNvPr id="126" name="Group 125">
            <a:extLst>
              <a:ext uri="{FF2B5EF4-FFF2-40B4-BE49-F238E27FC236}">
                <a16:creationId xmlns:a16="http://schemas.microsoft.com/office/drawing/2014/main" id="{894B832D-4E12-422B-9DF3-FBF2F6A1A118}"/>
              </a:ext>
            </a:extLst>
          </p:cNvPr>
          <p:cNvGrpSpPr/>
          <p:nvPr/>
        </p:nvGrpSpPr>
        <p:grpSpPr>
          <a:xfrm>
            <a:off x="9214608" y="2831841"/>
            <a:ext cx="880995" cy="880995"/>
            <a:chOff x="8046234" y="2294010"/>
            <a:chExt cx="1002445" cy="1002445"/>
          </a:xfrm>
        </p:grpSpPr>
        <p:sp>
          <p:nvSpPr>
            <p:cNvPr id="127" name="Oval 126">
              <a:extLst>
                <a:ext uri="{FF2B5EF4-FFF2-40B4-BE49-F238E27FC236}">
                  <a16:creationId xmlns:a16="http://schemas.microsoft.com/office/drawing/2014/main" id="{2D4697EE-E397-40B8-A67C-380905C78C99}"/>
                </a:ext>
              </a:extLst>
            </p:cNvPr>
            <p:cNvSpPr/>
            <p:nvPr/>
          </p:nvSpPr>
          <p:spPr bwMode="auto">
            <a:xfrm>
              <a:off x="8046234" y="2294010"/>
              <a:ext cx="1002445" cy="100244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28" name="Group 127">
              <a:extLst>
                <a:ext uri="{FF2B5EF4-FFF2-40B4-BE49-F238E27FC236}">
                  <a16:creationId xmlns:a16="http://schemas.microsoft.com/office/drawing/2014/main" id="{710B495F-024F-47CE-9B5F-3D6443099E49}"/>
                </a:ext>
              </a:extLst>
            </p:cNvPr>
            <p:cNvGrpSpPr/>
            <p:nvPr/>
          </p:nvGrpSpPr>
          <p:grpSpPr>
            <a:xfrm>
              <a:off x="8340067" y="2626254"/>
              <a:ext cx="414778" cy="337787"/>
              <a:chOff x="19906669" y="4851200"/>
              <a:chExt cx="362764" cy="295432"/>
            </a:xfrm>
          </p:grpSpPr>
          <p:sp>
            <p:nvSpPr>
              <p:cNvPr id="129" name="Freeform 161">
                <a:extLst>
                  <a:ext uri="{FF2B5EF4-FFF2-40B4-BE49-F238E27FC236}">
                    <a16:creationId xmlns:a16="http://schemas.microsoft.com/office/drawing/2014/main" id="{8EF7BDDF-E2C4-40D0-B646-D35B6089F432}"/>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0" name="Freeform 163">
                <a:extLst>
                  <a:ext uri="{FF2B5EF4-FFF2-40B4-BE49-F238E27FC236}">
                    <a16:creationId xmlns:a16="http://schemas.microsoft.com/office/drawing/2014/main" id="{7DDF8A9E-FA24-4B49-B419-D07773F549EC}"/>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rgbClr val="0078D4"/>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31" name="Group 130">
            <a:extLst>
              <a:ext uri="{FF2B5EF4-FFF2-40B4-BE49-F238E27FC236}">
                <a16:creationId xmlns:a16="http://schemas.microsoft.com/office/drawing/2014/main" id="{57570E1C-C5C6-4984-ADE4-7A652D1CA120}"/>
              </a:ext>
            </a:extLst>
          </p:cNvPr>
          <p:cNvGrpSpPr/>
          <p:nvPr/>
        </p:nvGrpSpPr>
        <p:grpSpPr>
          <a:xfrm>
            <a:off x="9214608" y="1359831"/>
            <a:ext cx="880995" cy="880995"/>
            <a:chOff x="7017394" y="966860"/>
            <a:chExt cx="1002445" cy="1002445"/>
          </a:xfrm>
        </p:grpSpPr>
        <p:sp>
          <p:nvSpPr>
            <p:cNvPr id="132" name="Oval 131">
              <a:extLst>
                <a:ext uri="{FF2B5EF4-FFF2-40B4-BE49-F238E27FC236}">
                  <a16:creationId xmlns:a16="http://schemas.microsoft.com/office/drawing/2014/main" id="{EF231D95-F679-4C15-9F49-BB5A88B4F1BB}"/>
                </a:ext>
              </a:extLst>
            </p:cNvPr>
            <p:cNvSpPr/>
            <p:nvPr/>
          </p:nvSpPr>
          <p:spPr bwMode="auto">
            <a:xfrm>
              <a:off x="7017394" y="966860"/>
              <a:ext cx="1002445" cy="100244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33" name="Graphic 132">
              <a:extLst>
                <a:ext uri="{FF2B5EF4-FFF2-40B4-BE49-F238E27FC236}">
                  <a16:creationId xmlns:a16="http://schemas.microsoft.com/office/drawing/2014/main" id="{E832CA93-E2F0-4D0B-BF2D-6D339FC730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34" name="Rectangle 133">
            <a:extLst>
              <a:ext uri="{FF2B5EF4-FFF2-40B4-BE49-F238E27FC236}">
                <a16:creationId xmlns:a16="http://schemas.microsoft.com/office/drawing/2014/main" id="{58C1E98B-F5CA-4BD4-ADA8-758E71B87B34}"/>
              </a:ext>
            </a:extLst>
          </p:cNvPr>
          <p:cNvSpPr/>
          <p:nvPr/>
        </p:nvSpPr>
        <p:spPr>
          <a:xfrm>
            <a:off x="10190433" y="1646485"/>
            <a:ext cx="562975" cy="307777"/>
          </a:xfrm>
          <a:prstGeom prst="rect">
            <a:avLst/>
          </a:prstGeom>
        </p:spPr>
        <p:txBody>
          <a:bodyPr wrap="none">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35" name="Rectangle 134">
            <a:extLst>
              <a:ext uri="{FF2B5EF4-FFF2-40B4-BE49-F238E27FC236}">
                <a16:creationId xmlns:a16="http://schemas.microsoft.com/office/drawing/2014/main" id="{75E3C28E-3E6D-4C32-8384-C3192537DB85}"/>
              </a:ext>
            </a:extLst>
          </p:cNvPr>
          <p:cNvSpPr/>
          <p:nvPr/>
        </p:nvSpPr>
        <p:spPr>
          <a:xfrm>
            <a:off x="10190432" y="3118495"/>
            <a:ext cx="607687" cy="311985"/>
          </a:xfrm>
          <a:prstGeom prst="rect">
            <a:avLst/>
          </a:prstGeom>
        </p:spPr>
        <p:txBody>
          <a:bodyPr wrap="none">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Apps</a:t>
            </a:r>
          </a:p>
        </p:txBody>
      </p:sp>
      <p:cxnSp>
        <p:nvCxnSpPr>
          <p:cNvPr id="136" name="Straight Connector 135">
            <a:extLst>
              <a:ext uri="{FF2B5EF4-FFF2-40B4-BE49-F238E27FC236}">
                <a16:creationId xmlns:a16="http://schemas.microsoft.com/office/drawing/2014/main" id="{5E5BBEBA-9336-4E24-B70D-5B3D142B2D16}"/>
              </a:ext>
            </a:extLst>
          </p:cNvPr>
          <p:cNvCxnSpPr>
            <a:cxnSpLocks/>
          </p:cNvCxnSpPr>
          <p:nvPr/>
        </p:nvCxnSpPr>
        <p:spPr>
          <a:xfrm flipH="1">
            <a:off x="7500370" y="1779067"/>
            <a:ext cx="1714238" cy="0"/>
          </a:xfrm>
          <a:prstGeom prst="line">
            <a:avLst/>
          </a:prstGeom>
          <a:noFill/>
          <a:ln w="28575" cap="rnd" cmpd="sng" algn="ctr">
            <a:solidFill>
              <a:srgbClr val="FFFFFF">
                <a:lumMod val="50000"/>
              </a:srgbClr>
            </a:solidFill>
            <a:prstDash val="sysDot"/>
            <a:headEnd type="none"/>
            <a:tailEnd type="none" w="med" len="med"/>
          </a:ln>
          <a:effectLst/>
        </p:spPr>
      </p:cxnSp>
      <p:sp>
        <p:nvSpPr>
          <p:cNvPr id="137" name="TextBox 136">
            <a:extLst>
              <a:ext uri="{FF2B5EF4-FFF2-40B4-BE49-F238E27FC236}">
                <a16:creationId xmlns:a16="http://schemas.microsoft.com/office/drawing/2014/main" id="{F88FAE26-C26C-419D-A936-C50A49F2FF3C}"/>
              </a:ext>
            </a:extLst>
          </p:cNvPr>
          <p:cNvSpPr txBox="1"/>
          <p:nvPr/>
        </p:nvSpPr>
        <p:spPr>
          <a:xfrm>
            <a:off x="7760660" y="1530816"/>
            <a:ext cx="1183054" cy="606148"/>
          </a:xfrm>
          <a:prstGeom prst="rect">
            <a:avLst/>
          </a:prstGeom>
          <a:solidFill>
            <a:srgbClr val="FFFFFF"/>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Classify, label, encrypt</a:t>
            </a:r>
          </a:p>
        </p:txBody>
      </p:sp>
      <p:cxnSp>
        <p:nvCxnSpPr>
          <p:cNvPr id="138" name="Straight Connector 137">
            <a:extLst>
              <a:ext uri="{FF2B5EF4-FFF2-40B4-BE49-F238E27FC236}">
                <a16:creationId xmlns:a16="http://schemas.microsoft.com/office/drawing/2014/main" id="{2C13FE65-0830-46E8-95F6-95BCC2B7751D}"/>
              </a:ext>
            </a:extLst>
          </p:cNvPr>
          <p:cNvCxnSpPr>
            <a:cxnSpLocks/>
          </p:cNvCxnSpPr>
          <p:nvPr/>
        </p:nvCxnSpPr>
        <p:spPr>
          <a:xfrm flipH="1">
            <a:off x="4057460" y="3980287"/>
            <a:ext cx="1086147" cy="0"/>
          </a:xfrm>
          <a:prstGeom prst="line">
            <a:avLst/>
          </a:prstGeom>
          <a:noFill/>
          <a:ln w="28575" cap="rnd" cmpd="sng" algn="ctr">
            <a:solidFill>
              <a:srgbClr val="FFFFFF">
                <a:lumMod val="50000"/>
              </a:srgbClr>
            </a:solidFill>
            <a:prstDash val="sysDot"/>
            <a:headEnd type="none"/>
            <a:tailEnd type="none" w="med" len="med"/>
          </a:ln>
          <a:effectLst/>
        </p:spPr>
      </p:cxnSp>
      <p:sp>
        <p:nvSpPr>
          <p:cNvPr id="139" name="TextBox 138">
            <a:extLst>
              <a:ext uri="{FF2B5EF4-FFF2-40B4-BE49-F238E27FC236}">
                <a16:creationId xmlns:a16="http://schemas.microsoft.com/office/drawing/2014/main" id="{B2E54871-2EA9-45B4-A501-374578FE1F9B}"/>
              </a:ext>
            </a:extLst>
          </p:cNvPr>
          <p:cNvSpPr txBox="1"/>
          <p:nvPr/>
        </p:nvSpPr>
        <p:spPr>
          <a:xfrm>
            <a:off x="3338871" y="4525766"/>
            <a:ext cx="1424032" cy="336963"/>
          </a:xfrm>
          <a:prstGeom prst="rect">
            <a:avLst/>
          </a:prstGeom>
          <a:solidFill>
            <a:srgbClr val="FFFFFF"/>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Device risk state</a:t>
            </a:r>
          </a:p>
        </p:txBody>
      </p:sp>
      <p:sp>
        <p:nvSpPr>
          <p:cNvPr id="140" name="TextBox 139">
            <a:extLst>
              <a:ext uri="{FF2B5EF4-FFF2-40B4-BE49-F238E27FC236}">
                <a16:creationId xmlns:a16="http://schemas.microsoft.com/office/drawing/2014/main" id="{EF902F72-8353-4767-A962-17FC47219E88}"/>
              </a:ext>
            </a:extLst>
          </p:cNvPr>
          <p:cNvSpPr txBox="1"/>
          <p:nvPr/>
        </p:nvSpPr>
        <p:spPr>
          <a:xfrm>
            <a:off x="3258097" y="4985772"/>
            <a:ext cx="1585579" cy="336963"/>
          </a:xfrm>
          <a:prstGeom prst="rect">
            <a:avLst/>
          </a:prstGeom>
          <a:solidFill>
            <a:srgbClr val="FFFFFF"/>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Device inventory</a:t>
            </a:r>
          </a:p>
        </p:txBody>
      </p:sp>
      <p:sp>
        <p:nvSpPr>
          <p:cNvPr id="141" name="TextBox 140">
            <a:extLst>
              <a:ext uri="{FF2B5EF4-FFF2-40B4-BE49-F238E27FC236}">
                <a16:creationId xmlns:a16="http://schemas.microsoft.com/office/drawing/2014/main" id="{9A02CC60-8CC5-4B5E-BB1E-D76CD44992A5}"/>
              </a:ext>
            </a:extLst>
          </p:cNvPr>
          <p:cNvSpPr txBox="1"/>
          <p:nvPr/>
        </p:nvSpPr>
        <p:spPr>
          <a:xfrm>
            <a:off x="7905383" y="2982164"/>
            <a:ext cx="884135" cy="609424"/>
          </a:xfrm>
          <a:prstGeom prst="rect">
            <a:avLst/>
          </a:prstGeom>
          <a:solidFill>
            <a:srgbClr val="FFFFFF"/>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Adaptive access</a:t>
            </a:r>
          </a:p>
        </p:txBody>
      </p:sp>
      <p:sp>
        <p:nvSpPr>
          <p:cNvPr id="142" name="TextBox 141">
            <a:extLst>
              <a:ext uri="{FF2B5EF4-FFF2-40B4-BE49-F238E27FC236}">
                <a16:creationId xmlns:a16="http://schemas.microsoft.com/office/drawing/2014/main" id="{2FEBF226-BC06-4988-8141-A700781C0E79}"/>
              </a:ext>
            </a:extLst>
          </p:cNvPr>
          <p:cNvSpPr txBox="1"/>
          <p:nvPr/>
        </p:nvSpPr>
        <p:spPr>
          <a:xfrm>
            <a:off x="6823125" y="4427649"/>
            <a:ext cx="1370966" cy="594049"/>
          </a:xfrm>
          <a:prstGeom prst="rect">
            <a:avLst/>
          </a:prstGeom>
          <a:solidFill>
            <a:srgbClr val="FFFFFF"/>
          </a:solidFill>
        </p:spPr>
        <p:txBody>
          <a:bodyPr wrap="square" lIns="91414" tIns="146263" rIns="91414" bIns="146263" rtlCol="0" anchor="t">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077"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Access and runtime control</a:t>
            </a:r>
            <a:endParaRPr kumimoji="0" lang="en-US" sz="1729" b="0" i="0" u="none" strike="noStrike" kern="0" cap="none" spc="0" normalizeH="0" baseline="0" noProof="0">
              <a:ln>
                <a:noFill/>
              </a:ln>
              <a:solidFill>
                <a:srgbClr val="000000"/>
              </a:solidFill>
              <a:effectLst/>
              <a:uLnTx/>
              <a:uFillTx/>
              <a:latin typeface="Segoe UI"/>
              <a:ea typeface="+mn-ea"/>
              <a:cs typeface="+mn-cs"/>
            </a:endParaRPr>
          </a:p>
        </p:txBody>
      </p:sp>
      <p:grpSp>
        <p:nvGrpSpPr>
          <p:cNvPr id="143" name="Group 142">
            <a:extLst>
              <a:ext uri="{FF2B5EF4-FFF2-40B4-BE49-F238E27FC236}">
                <a16:creationId xmlns:a16="http://schemas.microsoft.com/office/drawing/2014/main" id="{399CEC55-E2FA-4016-96DE-088A0073C876}"/>
              </a:ext>
            </a:extLst>
          </p:cNvPr>
          <p:cNvGrpSpPr/>
          <p:nvPr/>
        </p:nvGrpSpPr>
        <p:grpSpPr>
          <a:xfrm>
            <a:off x="5116593" y="3055773"/>
            <a:ext cx="1979750" cy="1905137"/>
            <a:chOff x="6252798" y="2498464"/>
            <a:chExt cx="1980312" cy="1905677"/>
          </a:xfrm>
        </p:grpSpPr>
        <p:sp>
          <p:nvSpPr>
            <p:cNvPr id="144" name="Oval 143">
              <a:extLst>
                <a:ext uri="{FF2B5EF4-FFF2-40B4-BE49-F238E27FC236}">
                  <a16:creationId xmlns:a16="http://schemas.microsoft.com/office/drawing/2014/main" id="{ED8BF0C9-DD57-4A32-BA85-844F1079EE85}"/>
                </a:ext>
              </a:extLst>
            </p:cNvPr>
            <p:cNvSpPr/>
            <p:nvPr/>
          </p:nvSpPr>
          <p:spPr bwMode="auto">
            <a:xfrm>
              <a:off x="6279821" y="2498464"/>
              <a:ext cx="1905677" cy="1905677"/>
            </a:xfrm>
            <a:prstGeom prst="ellipse">
              <a:avLst/>
            </a:prstGeom>
            <a:solidFill>
              <a:srgbClr val="0078D4"/>
            </a:solidFill>
            <a:ln w="10795" cap="flat" cmpd="sng" algn="ctr">
              <a:noFill/>
              <a:prstDash val="solid"/>
            </a:ln>
            <a:effectLst>
              <a:outerShdw blurRad="254000" dist="50800" dir="2700000" sx="101000" sy="101000" algn="tl" rotWithShape="0">
                <a:prstClr val="black">
                  <a:alpha val="19000"/>
                </a:prstClr>
              </a:outerShdw>
            </a:effectLst>
          </p:spPr>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marL="0" marR="0" lvl="0" indent="0" algn="ctr" defTabSz="950286"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45" name="Rectangle 144">
              <a:extLst>
                <a:ext uri="{FF2B5EF4-FFF2-40B4-BE49-F238E27FC236}">
                  <a16:creationId xmlns:a16="http://schemas.microsoft.com/office/drawing/2014/main" id="{0B8405A6-DC96-4844-9319-56598FC9AC8E}"/>
                </a:ext>
              </a:extLst>
            </p:cNvPr>
            <p:cNvSpPr/>
            <p:nvPr/>
          </p:nvSpPr>
          <p:spPr>
            <a:xfrm>
              <a:off x="6252798" y="2923296"/>
              <a:ext cx="1980312" cy="1017089"/>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Security policy </a:t>
              </a:r>
              <a:br>
                <a:rPr kumimoji="0" lang="en-US" sz="1600" b="0" i="0" u="none" strike="noStrike" kern="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br>
              <a:r>
                <a:rPr kumimoji="0" lang="en-US" sz="1600" b="0" i="0" u="none" strike="noStrike" kern="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enforcement</a:t>
              </a:r>
            </a:p>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rPr>
                <a:t>Real-time </a:t>
              </a:r>
              <a:br>
                <a:rPr kumimoji="0" lang="en-US" sz="1100" b="0" i="0" u="none" strike="noStrike" kern="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rPr>
              </a:br>
              <a:r>
                <a:rPr kumimoji="0" lang="en-US" sz="1100" b="0" i="0" u="none" strike="noStrike" kern="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rPr>
                <a:t>policy evaluation</a:t>
              </a:r>
            </a:p>
          </p:txBody>
        </p:sp>
      </p:grpSp>
      <p:grpSp>
        <p:nvGrpSpPr>
          <p:cNvPr id="146" name="Group 145">
            <a:extLst>
              <a:ext uri="{FF2B5EF4-FFF2-40B4-BE49-F238E27FC236}">
                <a16:creationId xmlns:a16="http://schemas.microsoft.com/office/drawing/2014/main" id="{26804C9C-B10D-4619-93D2-C7932A6EE184}"/>
              </a:ext>
            </a:extLst>
          </p:cNvPr>
          <p:cNvGrpSpPr/>
          <p:nvPr/>
        </p:nvGrpSpPr>
        <p:grpSpPr>
          <a:xfrm>
            <a:off x="3387569" y="6210073"/>
            <a:ext cx="2854497" cy="333139"/>
            <a:chOff x="3355655" y="5890375"/>
            <a:chExt cx="2854902" cy="333186"/>
          </a:xfrm>
        </p:grpSpPr>
        <p:cxnSp>
          <p:nvCxnSpPr>
            <p:cNvPr id="147" name="Straight Arrow Connector 146">
              <a:extLst>
                <a:ext uri="{FF2B5EF4-FFF2-40B4-BE49-F238E27FC236}">
                  <a16:creationId xmlns:a16="http://schemas.microsoft.com/office/drawing/2014/main" id="{62DF1C55-3297-4E87-8999-ECEAA0E1B044}"/>
                </a:ext>
              </a:extLst>
            </p:cNvPr>
            <p:cNvCxnSpPr>
              <a:cxnSpLocks/>
            </p:cNvCxnSpPr>
            <p:nvPr/>
          </p:nvCxnSpPr>
          <p:spPr>
            <a:xfrm flipH="1">
              <a:off x="3355655" y="6223559"/>
              <a:ext cx="2854902" cy="2"/>
            </a:xfrm>
            <a:prstGeom prst="straightConnector1">
              <a:avLst/>
            </a:prstGeom>
            <a:noFill/>
            <a:ln w="28575" cap="rnd" cmpd="sng" algn="ctr">
              <a:solidFill>
                <a:srgbClr val="FFFFFF">
                  <a:lumMod val="50000"/>
                </a:srgbClr>
              </a:solidFill>
              <a:prstDash val="sysDot"/>
              <a:headEnd type="none"/>
              <a:tailEnd type="triangle" w="med" len="med"/>
            </a:ln>
            <a:effectLst/>
          </p:spPr>
        </p:cxnSp>
        <p:cxnSp>
          <p:nvCxnSpPr>
            <p:cNvPr id="148" name="Straight Arrow Connector 147">
              <a:extLst>
                <a:ext uri="{FF2B5EF4-FFF2-40B4-BE49-F238E27FC236}">
                  <a16:creationId xmlns:a16="http://schemas.microsoft.com/office/drawing/2014/main" id="{5ECA98C9-121E-4079-B424-59B67EC0E1F2}"/>
                </a:ext>
              </a:extLst>
            </p:cNvPr>
            <p:cNvCxnSpPr>
              <a:cxnSpLocks/>
            </p:cNvCxnSpPr>
            <p:nvPr/>
          </p:nvCxnSpPr>
          <p:spPr>
            <a:xfrm flipH="1">
              <a:off x="3355655" y="5890375"/>
              <a:ext cx="2679383" cy="0"/>
            </a:xfrm>
            <a:prstGeom prst="straightConnector1">
              <a:avLst/>
            </a:prstGeom>
            <a:noFill/>
            <a:ln w="28575" cap="rnd" cmpd="sng" algn="ctr">
              <a:solidFill>
                <a:srgbClr val="FFFFFF">
                  <a:lumMod val="50000"/>
                </a:srgbClr>
              </a:solidFill>
              <a:prstDash val="sysDot"/>
              <a:headEnd type="none"/>
              <a:tailEnd type="triangle" w="med" len="med"/>
            </a:ln>
            <a:effectLst/>
          </p:spPr>
        </p:cxnSp>
      </p:grpSp>
      <p:sp>
        <p:nvSpPr>
          <p:cNvPr id="149" name="Rectangle 148">
            <a:extLst>
              <a:ext uri="{FF2B5EF4-FFF2-40B4-BE49-F238E27FC236}">
                <a16:creationId xmlns:a16="http://schemas.microsoft.com/office/drawing/2014/main" id="{A070AE4D-77D2-40EF-BF30-48E9EC334583}"/>
              </a:ext>
            </a:extLst>
          </p:cNvPr>
          <p:cNvSpPr/>
          <p:nvPr/>
        </p:nvSpPr>
        <p:spPr>
          <a:xfrm>
            <a:off x="5230194" y="6076498"/>
            <a:ext cx="1743681" cy="241931"/>
          </a:xfrm>
          <a:prstGeom prst="rect">
            <a:avLst/>
          </a:prstGeom>
          <a:solidFill>
            <a:srgbClr val="FFFFFF"/>
          </a:solidFill>
          <a:effectLst/>
        </p:spPr>
        <p:txBody>
          <a:bodyPr wrap="square">
            <a:noAutofit/>
          </a:bodyPr>
          <a:lstStyle/>
          <a:p>
            <a:pPr marL="0" marR="0" lvl="0" indent="0" algn="ctr" defTabSz="5827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Semibold"/>
                <a:ea typeface="+mn-ea"/>
                <a:cs typeface="Segoe UI Semibold"/>
              </a:rPr>
              <a:t>Visibility and Analytics</a:t>
            </a:r>
          </a:p>
        </p:txBody>
      </p:sp>
      <p:sp>
        <p:nvSpPr>
          <p:cNvPr id="150" name="Rectangle 149">
            <a:extLst>
              <a:ext uri="{FF2B5EF4-FFF2-40B4-BE49-F238E27FC236}">
                <a16:creationId xmlns:a16="http://schemas.microsoft.com/office/drawing/2014/main" id="{8048DACF-7E1C-4A98-8B2F-13906FC0FCDA}"/>
              </a:ext>
            </a:extLst>
          </p:cNvPr>
          <p:cNvSpPr/>
          <p:nvPr/>
        </p:nvSpPr>
        <p:spPr>
          <a:xfrm>
            <a:off x="5527308" y="6403827"/>
            <a:ext cx="1142063" cy="253542"/>
          </a:xfrm>
          <a:prstGeom prst="rect">
            <a:avLst/>
          </a:prstGeom>
          <a:solidFill>
            <a:srgbClr val="FFFFFF"/>
          </a:solidFill>
          <a:ln>
            <a:noFill/>
          </a:ln>
          <a:effectLst/>
        </p:spPr>
        <p:txBody>
          <a:bodyPr wrap="square">
            <a:noAutofit/>
          </a:bodyPr>
          <a:lstStyle/>
          <a:p>
            <a:pPr marL="0" marR="0" lvl="0" indent="0" algn="ctr" defTabSz="5827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Semibold"/>
                <a:ea typeface="+mn-ea"/>
                <a:cs typeface="Segoe UI Semibold"/>
              </a:rPr>
              <a:t>Automation</a:t>
            </a:r>
          </a:p>
        </p:txBody>
      </p:sp>
      <p:grpSp>
        <p:nvGrpSpPr>
          <p:cNvPr id="151" name="Group 4">
            <a:extLst>
              <a:ext uri="{FF2B5EF4-FFF2-40B4-BE49-F238E27FC236}">
                <a16:creationId xmlns:a16="http://schemas.microsoft.com/office/drawing/2014/main" id="{19C75DA2-FB51-42DD-87F0-1F10F1C6FC6C}"/>
              </a:ext>
            </a:extLst>
          </p:cNvPr>
          <p:cNvGrpSpPr>
            <a:grpSpLocks noChangeAspect="1"/>
          </p:cNvGrpSpPr>
          <p:nvPr/>
        </p:nvGrpSpPr>
        <p:grpSpPr bwMode="auto">
          <a:xfrm>
            <a:off x="9452925" y="6014850"/>
            <a:ext cx="403080" cy="403079"/>
            <a:chOff x="6074" y="3667"/>
            <a:chExt cx="259" cy="259"/>
          </a:xfrm>
        </p:grpSpPr>
        <p:sp>
          <p:nvSpPr>
            <p:cNvPr id="152" name="AutoShape 3">
              <a:extLst>
                <a:ext uri="{FF2B5EF4-FFF2-40B4-BE49-F238E27FC236}">
                  <a16:creationId xmlns:a16="http://schemas.microsoft.com/office/drawing/2014/main" id="{B0B21A9E-E31B-4D27-BD03-4AAA52CC0BD7}"/>
                </a:ext>
              </a:extLst>
            </p:cNvPr>
            <p:cNvSpPr>
              <a:spLocks noChangeAspect="1" noChangeArrowheads="1" noTextEdit="1"/>
            </p:cNvSpPr>
            <p:nvPr/>
          </p:nvSpPr>
          <p:spPr bwMode="auto">
            <a:xfrm>
              <a:off x="6074" y="3667"/>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53" name="Freeform 5">
              <a:extLst>
                <a:ext uri="{FF2B5EF4-FFF2-40B4-BE49-F238E27FC236}">
                  <a16:creationId xmlns:a16="http://schemas.microsoft.com/office/drawing/2014/main" id="{87373D72-56BD-4B0B-8894-D3A5D1545B67}"/>
                </a:ext>
              </a:extLst>
            </p:cNvPr>
            <p:cNvSpPr>
              <a:spLocks noEditPoints="1"/>
            </p:cNvSpPr>
            <p:nvPr/>
          </p:nvSpPr>
          <p:spPr bwMode="auto">
            <a:xfrm>
              <a:off x="6074" y="3665"/>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54" name="Freeform 6">
              <a:extLst>
                <a:ext uri="{FF2B5EF4-FFF2-40B4-BE49-F238E27FC236}">
                  <a16:creationId xmlns:a16="http://schemas.microsoft.com/office/drawing/2014/main" id="{4B6B8347-526D-4EA5-BF11-C5469B1E4800}"/>
                </a:ext>
              </a:extLst>
            </p:cNvPr>
            <p:cNvSpPr>
              <a:spLocks/>
            </p:cNvSpPr>
            <p:nvPr/>
          </p:nvSpPr>
          <p:spPr bwMode="auto">
            <a:xfrm>
              <a:off x="6092" y="3860"/>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55" name="Freeform 7">
              <a:extLst>
                <a:ext uri="{FF2B5EF4-FFF2-40B4-BE49-F238E27FC236}">
                  <a16:creationId xmlns:a16="http://schemas.microsoft.com/office/drawing/2014/main" id="{0056539D-8393-4EB9-9DFF-ECE3A78899C1}"/>
                </a:ext>
              </a:extLst>
            </p:cNvPr>
            <p:cNvSpPr>
              <a:spLocks/>
            </p:cNvSpPr>
            <p:nvPr/>
          </p:nvSpPr>
          <p:spPr bwMode="auto">
            <a:xfrm>
              <a:off x="6270" y="3860"/>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56" name="Freeform 8">
              <a:extLst>
                <a:ext uri="{FF2B5EF4-FFF2-40B4-BE49-F238E27FC236}">
                  <a16:creationId xmlns:a16="http://schemas.microsoft.com/office/drawing/2014/main" id="{2DC13A9B-E079-4BDA-A728-B3F9F3D69221}"/>
                </a:ext>
              </a:extLst>
            </p:cNvPr>
            <p:cNvSpPr>
              <a:spLocks/>
            </p:cNvSpPr>
            <p:nvPr/>
          </p:nvSpPr>
          <p:spPr bwMode="auto">
            <a:xfrm>
              <a:off x="6181" y="3681"/>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57" name="Group 11">
            <a:extLst>
              <a:ext uri="{FF2B5EF4-FFF2-40B4-BE49-F238E27FC236}">
                <a16:creationId xmlns:a16="http://schemas.microsoft.com/office/drawing/2014/main" id="{8E875CDD-1652-4E4D-840B-D4D4A9567085}"/>
              </a:ext>
            </a:extLst>
          </p:cNvPr>
          <p:cNvGrpSpPr>
            <a:grpSpLocks noChangeAspect="1"/>
          </p:cNvGrpSpPr>
          <p:nvPr/>
        </p:nvGrpSpPr>
        <p:grpSpPr bwMode="auto">
          <a:xfrm>
            <a:off x="5954378" y="5235147"/>
            <a:ext cx="305033" cy="303478"/>
            <a:chOff x="3826" y="3166"/>
            <a:chExt cx="196" cy="195"/>
          </a:xfrm>
        </p:grpSpPr>
        <p:sp>
          <p:nvSpPr>
            <p:cNvPr id="158" name="AutoShape 10">
              <a:extLst>
                <a:ext uri="{FF2B5EF4-FFF2-40B4-BE49-F238E27FC236}">
                  <a16:creationId xmlns:a16="http://schemas.microsoft.com/office/drawing/2014/main" id="{6F322623-8A6D-4EC6-B147-71A8B7E9D293}"/>
                </a:ext>
              </a:extLst>
            </p:cNvPr>
            <p:cNvSpPr>
              <a:spLocks noChangeAspect="1" noChangeArrowheads="1" noTextEdit="1"/>
            </p:cNvSpPr>
            <p:nvPr/>
          </p:nvSpPr>
          <p:spPr bwMode="auto">
            <a:xfrm>
              <a:off x="3826" y="3166"/>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59" name="Freeform 12">
              <a:extLst>
                <a:ext uri="{FF2B5EF4-FFF2-40B4-BE49-F238E27FC236}">
                  <a16:creationId xmlns:a16="http://schemas.microsoft.com/office/drawing/2014/main" id="{57106D76-DD8E-4507-8730-D5353A76AB15}"/>
                </a:ext>
              </a:extLst>
            </p:cNvPr>
            <p:cNvSpPr>
              <a:spLocks/>
            </p:cNvSpPr>
            <p:nvPr/>
          </p:nvSpPr>
          <p:spPr bwMode="auto">
            <a:xfrm>
              <a:off x="3904" y="3269"/>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0" name="Freeform 13">
              <a:extLst>
                <a:ext uri="{FF2B5EF4-FFF2-40B4-BE49-F238E27FC236}">
                  <a16:creationId xmlns:a16="http://schemas.microsoft.com/office/drawing/2014/main" id="{B00A6CB9-EFC9-429E-8851-D35101FCA549}"/>
                </a:ext>
              </a:extLst>
            </p:cNvPr>
            <p:cNvSpPr>
              <a:spLocks/>
            </p:cNvSpPr>
            <p:nvPr/>
          </p:nvSpPr>
          <p:spPr bwMode="auto">
            <a:xfrm>
              <a:off x="3904" y="3220"/>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1" name="Freeform 14">
              <a:extLst>
                <a:ext uri="{FF2B5EF4-FFF2-40B4-BE49-F238E27FC236}">
                  <a16:creationId xmlns:a16="http://schemas.microsoft.com/office/drawing/2014/main" id="{26A8B6C7-0916-4CBA-BBEB-8127EA4510A4}"/>
                </a:ext>
              </a:extLst>
            </p:cNvPr>
            <p:cNvSpPr>
              <a:spLocks/>
            </p:cNvSpPr>
            <p:nvPr/>
          </p:nvSpPr>
          <p:spPr bwMode="auto">
            <a:xfrm>
              <a:off x="3847" y="3236"/>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2" name="Freeform 15">
              <a:extLst>
                <a:ext uri="{FF2B5EF4-FFF2-40B4-BE49-F238E27FC236}">
                  <a16:creationId xmlns:a16="http://schemas.microsoft.com/office/drawing/2014/main" id="{F26C442A-B685-44D0-8CD1-2F09F5B55F09}"/>
                </a:ext>
              </a:extLst>
            </p:cNvPr>
            <p:cNvSpPr>
              <a:spLocks/>
            </p:cNvSpPr>
            <p:nvPr/>
          </p:nvSpPr>
          <p:spPr bwMode="auto">
            <a:xfrm>
              <a:off x="3956" y="3182"/>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3" name="Freeform 16">
              <a:extLst>
                <a:ext uri="{FF2B5EF4-FFF2-40B4-BE49-F238E27FC236}">
                  <a16:creationId xmlns:a16="http://schemas.microsoft.com/office/drawing/2014/main" id="{9D4E1CC5-77FE-4F05-8224-F9BFFA155D34}"/>
                </a:ext>
              </a:extLst>
            </p:cNvPr>
            <p:cNvSpPr>
              <a:spLocks/>
            </p:cNvSpPr>
            <p:nvPr/>
          </p:nvSpPr>
          <p:spPr bwMode="auto">
            <a:xfrm>
              <a:off x="3956" y="3291"/>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64" name="Group 19">
            <a:extLst>
              <a:ext uri="{FF2B5EF4-FFF2-40B4-BE49-F238E27FC236}">
                <a16:creationId xmlns:a16="http://schemas.microsoft.com/office/drawing/2014/main" id="{CB5FDED4-9402-4FFB-8C8B-AF31790270E8}"/>
              </a:ext>
            </a:extLst>
          </p:cNvPr>
          <p:cNvGrpSpPr>
            <a:grpSpLocks noChangeAspect="1"/>
          </p:cNvGrpSpPr>
          <p:nvPr/>
        </p:nvGrpSpPr>
        <p:grpSpPr bwMode="auto">
          <a:xfrm>
            <a:off x="5962160" y="2506966"/>
            <a:ext cx="289471" cy="291026"/>
            <a:chOff x="3831" y="1413"/>
            <a:chExt cx="186" cy="187"/>
          </a:xfrm>
        </p:grpSpPr>
        <p:sp>
          <p:nvSpPr>
            <p:cNvPr id="165" name="AutoShape 18">
              <a:extLst>
                <a:ext uri="{FF2B5EF4-FFF2-40B4-BE49-F238E27FC236}">
                  <a16:creationId xmlns:a16="http://schemas.microsoft.com/office/drawing/2014/main" id="{7822C179-1468-4020-87E2-2156959DECEB}"/>
                </a:ext>
              </a:extLst>
            </p:cNvPr>
            <p:cNvSpPr>
              <a:spLocks noChangeAspect="1" noChangeArrowheads="1" noTextEdit="1"/>
            </p:cNvSpPr>
            <p:nvPr/>
          </p:nvSpPr>
          <p:spPr bwMode="auto">
            <a:xfrm>
              <a:off x="3831" y="1413"/>
              <a:ext cx="186"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6" name="Freeform 20">
              <a:extLst>
                <a:ext uri="{FF2B5EF4-FFF2-40B4-BE49-F238E27FC236}">
                  <a16:creationId xmlns:a16="http://schemas.microsoft.com/office/drawing/2014/main" id="{64B9D2FF-6A50-4941-A99B-8A5600B444AD}"/>
                </a:ext>
              </a:extLst>
            </p:cNvPr>
            <p:cNvSpPr>
              <a:spLocks/>
            </p:cNvSpPr>
            <p:nvPr/>
          </p:nvSpPr>
          <p:spPr bwMode="auto">
            <a:xfrm>
              <a:off x="3844" y="1443"/>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7" name="Freeform 21">
              <a:extLst>
                <a:ext uri="{FF2B5EF4-FFF2-40B4-BE49-F238E27FC236}">
                  <a16:creationId xmlns:a16="http://schemas.microsoft.com/office/drawing/2014/main" id="{88387EC8-E51B-42CB-97C0-07CC6287972D}"/>
                </a:ext>
              </a:extLst>
            </p:cNvPr>
            <p:cNvSpPr>
              <a:spLocks/>
            </p:cNvSpPr>
            <p:nvPr/>
          </p:nvSpPr>
          <p:spPr bwMode="auto">
            <a:xfrm>
              <a:off x="3844" y="149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8" name="Freeform 22">
              <a:extLst>
                <a:ext uri="{FF2B5EF4-FFF2-40B4-BE49-F238E27FC236}">
                  <a16:creationId xmlns:a16="http://schemas.microsoft.com/office/drawing/2014/main" id="{BEDC1323-763A-467F-8BBC-E72C75FBAE63}"/>
                </a:ext>
              </a:extLst>
            </p:cNvPr>
            <p:cNvSpPr>
              <a:spLocks/>
            </p:cNvSpPr>
            <p:nvPr/>
          </p:nvSpPr>
          <p:spPr bwMode="auto">
            <a:xfrm>
              <a:off x="3844" y="155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9" name="Freeform 23">
              <a:extLst>
                <a:ext uri="{FF2B5EF4-FFF2-40B4-BE49-F238E27FC236}">
                  <a16:creationId xmlns:a16="http://schemas.microsoft.com/office/drawing/2014/main" id="{3B7690D7-7D16-4F0F-B788-976F8534A562}"/>
                </a:ext>
              </a:extLst>
            </p:cNvPr>
            <p:cNvSpPr>
              <a:spLocks/>
            </p:cNvSpPr>
            <p:nvPr/>
          </p:nvSpPr>
          <p:spPr bwMode="auto">
            <a:xfrm>
              <a:off x="3960" y="1487"/>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70" name="Freeform 24">
              <a:extLst>
                <a:ext uri="{FF2B5EF4-FFF2-40B4-BE49-F238E27FC236}">
                  <a16:creationId xmlns:a16="http://schemas.microsoft.com/office/drawing/2014/main" id="{133D1FCE-1C06-4752-A4CD-14BE558D29CE}"/>
                </a:ext>
              </a:extLst>
            </p:cNvPr>
            <p:cNvSpPr>
              <a:spLocks/>
            </p:cNvSpPr>
            <p:nvPr/>
          </p:nvSpPr>
          <p:spPr bwMode="auto">
            <a:xfrm>
              <a:off x="3960" y="1541"/>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71" name="Freeform 25">
              <a:extLst>
                <a:ext uri="{FF2B5EF4-FFF2-40B4-BE49-F238E27FC236}">
                  <a16:creationId xmlns:a16="http://schemas.microsoft.com/office/drawing/2014/main" id="{012AB285-4D24-4A78-9916-41B8DD847644}"/>
                </a:ext>
              </a:extLst>
            </p:cNvPr>
            <p:cNvSpPr>
              <a:spLocks/>
            </p:cNvSpPr>
            <p:nvPr/>
          </p:nvSpPr>
          <p:spPr bwMode="auto">
            <a:xfrm>
              <a:off x="3960" y="1434"/>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sp>
        <p:nvSpPr>
          <p:cNvPr id="172" name="Rectangle: Rounded Corners 171">
            <a:extLst>
              <a:ext uri="{FF2B5EF4-FFF2-40B4-BE49-F238E27FC236}">
                <a16:creationId xmlns:a16="http://schemas.microsoft.com/office/drawing/2014/main" id="{572F7E99-FDE4-45BE-813B-83C1A512B4DC}"/>
              </a:ext>
            </a:extLst>
          </p:cNvPr>
          <p:cNvSpPr/>
          <p:nvPr/>
        </p:nvSpPr>
        <p:spPr bwMode="auto">
          <a:xfrm>
            <a:off x="3161489" y="6036638"/>
            <a:ext cx="5899043" cy="313391"/>
          </a:xfrm>
          <a:prstGeom prst="round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34CD9A39-339B-B14F-0194-1A440287D6D0}"/>
              </a:ext>
            </a:extLst>
          </p:cNvPr>
          <p:cNvSpPr>
            <a:spLocks noGrp="1"/>
          </p:cNvSpPr>
          <p:nvPr>
            <p:ph type="title"/>
          </p:nvPr>
        </p:nvSpPr>
        <p:spPr>
          <a:xfrm>
            <a:off x="817969" y="720294"/>
            <a:ext cx="10515600" cy="852428"/>
          </a:xfrm>
        </p:spPr>
        <p:txBody>
          <a:bodyPr>
            <a:normAutofit/>
          </a:bodyPr>
          <a:lstStyle/>
          <a:p>
            <a:r>
              <a:rPr lang="en-US" sz="3200" dirty="0">
                <a:latin typeface="+mj-lt"/>
                <a:cs typeface="Segoe UI Light"/>
              </a:rPr>
              <a:t>Zero Trust: Real-time automated threat protection</a:t>
            </a:r>
            <a:endParaRPr lang="en-US" dirty="0"/>
          </a:p>
        </p:txBody>
      </p:sp>
    </p:spTree>
    <p:extLst>
      <p:ext uri="{BB962C8B-B14F-4D97-AF65-F5344CB8AC3E}">
        <p14:creationId xmlns:p14="http://schemas.microsoft.com/office/powerpoint/2010/main" val="1050616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B1627-885C-B8D3-49A9-92C51DFBAF58}"/>
              </a:ext>
            </a:extLst>
          </p:cNvPr>
          <p:cNvSpPr>
            <a:spLocks noGrp="1"/>
          </p:cNvSpPr>
          <p:nvPr>
            <p:ph type="title"/>
          </p:nvPr>
        </p:nvSpPr>
        <p:spPr>
          <a:xfrm>
            <a:off x="693057" y="829189"/>
            <a:ext cx="10515600" cy="852428"/>
          </a:xfrm>
        </p:spPr>
        <p:txBody>
          <a:bodyPr/>
          <a:lstStyle/>
          <a:p>
            <a:r>
              <a:rPr lang="en-US" sz="2400" b="1">
                <a:solidFill>
                  <a:srgbClr val="081F2C"/>
                </a:solidFill>
                <a:latin typeface="Segoe UI Semibold" panose="020B0502040204020203" pitchFamily="34" charset="0"/>
                <a:cs typeface="Segoe UI Semibold" panose="020B0502040204020203" pitchFamily="34" charset="0"/>
              </a:rPr>
              <a:t>What are workbooks?</a:t>
            </a:r>
          </a:p>
        </p:txBody>
      </p:sp>
      <p:sp>
        <p:nvSpPr>
          <p:cNvPr id="3" name="TextBox 2">
            <a:extLst>
              <a:ext uri="{FF2B5EF4-FFF2-40B4-BE49-F238E27FC236}">
                <a16:creationId xmlns:a16="http://schemas.microsoft.com/office/drawing/2014/main" id="{4F53CB72-BF6E-AAF1-3835-205BDAFBEC80}"/>
              </a:ext>
            </a:extLst>
          </p:cNvPr>
          <p:cNvSpPr txBox="1"/>
          <p:nvPr/>
        </p:nvSpPr>
        <p:spPr>
          <a:xfrm>
            <a:off x="693683" y="1776248"/>
            <a:ext cx="10846676" cy="4370427"/>
          </a:xfrm>
          <a:prstGeom prst="rect">
            <a:avLst/>
          </a:prstGeom>
          <a:noFill/>
        </p:spPr>
        <p:txBody>
          <a:bodyPr wrap="square" lIns="91440" tIns="45720" rIns="91440" bIns="45720" rtlCol="0" anchor="t">
            <a:spAutoFit/>
          </a:bodyPr>
          <a:lstStyle/>
          <a:p>
            <a:r>
              <a:rPr lang="en-US" sz="2200"/>
              <a:t>Workbooks is a visualization tool available in the Azure Portal. It allows you combine multiple data sources to produce a single interactive report.</a:t>
            </a:r>
          </a:p>
          <a:p>
            <a:endParaRPr lang="en-US" sz="2200"/>
          </a:p>
          <a:p>
            <a:r>
              <a:rPr lang="en-US" sz="2200"/>
              <a:t>Common Data Sources:</a:t>
            </a:r>
            <a:endParaRPr lang="en-US" sz="2200">
              <a:cs typeface="Calibri"/>
            </a:endParaRPr>
          </a:p>
          <a:p>
            <a:endParaRPr lang="en-US" sz="2200"/>
          </a:p>
          <a:p>
            <a:pPr marL="342900" indent="-342900">
              <a:buFont typeface="Wingdings"/>
              <a:buChar char="Ø"/>
            </a:pPr>
            <a:r>
              <a:rPr lang="en-US" sz="2200"/>
              <a:t>Logs (Azure Monitor Logs, Resource-centric logs)</a:t>
            </a:r>
            <a:endParaRPr lang="en-US" sz="2200">
              <a:cs typeface="Calibri" panose="020F0502020204030204"/>
            </a:endParaRPr>
          </a:p>
          <a:p>
            <a:pPr marL="342900" indent="-342900">
              <a:buFont typeface="Wingdings"/>
              <a:buChar char="Ø"/>
            </a:pPr>
            <a:r>
              <a:rPr lang="en-US" sz="2200"/>
              <a:t>Azure Resource Graph</a:t>
            </a:r>
            <a:endParaRPr lang="en-US" sz="2200">
              <a:cs typeface="Calibri" panose="020F0502020204030204"/>
            </a:endParaRPr>
          </a:p>
          <a:p>
            <a:pPr marL="342900" indent="-342900">
              <a:buFont typeface="Wingdings"/>
              <a:buChar char="Ø"/>
            </a:pPr>
            <a:r>
              <a:rPr lang="en-US" sz="2200"/>
              <a:t>Azure Data Explorer</a:t>
            </a:r>
            <a:endParaRPr lang="en-US" sz="2200">
              <a:cs typeface="Calibri" panose="020F0502020204030204"/>
            </a:endParaRPr>
          </a:p>
          <a:p>
            <a:pPr marL="342900" indent="-342900">
              <a:buFont typeface="Wingdings"/>
              <a:buChar char="Ø"/>
            </a:pPr>
            <a:r>
              <a:rPr lang="en-US" sz="2200"/>
              <a:t>Workload Health</a:t>
            </a:r>
            <a:endParaRPr lang="en-US" sz="2200">
              <a:cs typeface="Calibri" panose="020F0502020204030204"/>
            </a:endParaRPr>
          </a:p>
          <a:p>
            <a:pPr marL="342900" indent="-342900">
              <a:buFont typeface="Wingdings"/>
              <a:buChar char="Ø"/>
            </a:pPr>
            <a:r>
              <a:rPr lang="en-US" sz="2200"/>
              <a:t>Custom Endpoints (For external sources)</a:t>
            </a:r>
            <a:endParaRPr lang="en-US" sz="2200">
              <a:cs typeface="Calibri" panose="020F0502020204030204"/>
            </a:endParaRPr>
          </a:p>
          <a:p>
            <a:pPr marL="342900" indent="-342900">
              <a:buFont typeface="Wingdings"/>
              <a:buChar char="Ø"/>
            </a:pPr>
            <a:endParaRPr lang="en-US" sz="2200">
              <a:cs typeface="Calibri" panose="020F0502020204030204"/>
            </a:endParaRPr>
          </a:p>
          <a:p>
            <a:endParaRPr lang="en-US"/>
          </a:p>
          <a:p>
            <a:endParaRPr lang="en-US"/>
          </a:p>
        </p:txBody>
      </p:sp>
      <p:sp>
        <p:nvSpPr>
          <p:cNvPr id="4" name="TextBox 3">
            <a:extLst>
              <a:ext uri="{FF2B5EF4-FFF2-40B4-BE49-F238E27FC236}">
                <a16:creationId xmlns:a16="http://schemas.microsoft.com/office/drawing/2014/main" id="{E55985BE-5DF1-3762-7246-27277AAAB00C}"/>
              </a:ext>
            </a:extLst>
          </p:cNvPr>
          <p:cNvSpPr txBox="1"/>
          <p:nvPr/>
        </p:nvSpPr>
        <p:spPr>
          <a:xfrm>
            <a:off x="780047" y="5667873"/>
            <a:ext cx="1063190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If you have O365, you have </a:t>
            </a:r>
            <a:r>
              <a:rPr lang="en-US" b="1" dirty="0"/>
              <a:t>Azure AD</a:t>
            </a:r>
            <a:r>
              <a:rPr lang="en-US" dirty="0"/>
              <a:t> and this is an easy way to start exploring workbooks</a:t>
            </a:r>
          </a:p>
        </p:txBody>
      </p:sp>
    </p:spTree>
    <p:extLst>
      <p:ext uri="{BB962C8B-B14F-4D97-AF65-F5344CB8AC3E}">
        <p14:creationId xmlns:p14="http://schemas.microsoft.com/office/powerpoint/2010/main" val="2529655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Table 30">
            <a:extLst>
              <a:ext uri="{FF2B5EF4-FFF2-40B4-BE49-F238E27FC236}">
                <a16:creationId xmlns:a16="http://schemas.microsoft.com/office/drawing/2014/main" id="{05CB18E0-A005-4728-B9BC-E010EF8ABB34}"/>
              </a:ext>
            </a:extLst>
          </p:cNvPr>
          <p:cNvGraphicFramePr>
            <a:graphicFrameLocks noGrp="1"/>
          </p:cNvGraphicFramePr>
          <p:nvPr>
            <p:extLst>
              <p:ext uri="{D42A27DB-BD31-4B8C-83A1-F6EECF244321}">
                <p14:modId xmlns:p14="http://schemas.microsoft.com/office/powerpoint/2010/main" val="3723111520"/>
              </p:ext>
            </p:extLst>
          </p:nvPr>
        </p:nvGraphicFramePr>
        <p:xfrm>
          <a:off x="8088140" y="1267234"/>
          <a:ext cx="3832266" cy="5214757"/>
        </p:xfrm>
        <a:graphic>
          <a:graphicData uri="http://schemas.openxmlformats.org/drawingml/2006/table">
            <a:tbl>
              <a:tblPr/>
              <a:tblGrid>
                <a:gridCol w="3832266">
                  <a:extLst>
                    <a:ext uri="{9D8B030D-6E8A-4147-A177-3AD203B41FA5}">
                      <a16:colId xmlns:a16="http://schemas.microsoft.com/office/drawing/2014/main" val="1133246552"/>
                    </a:ext>
                  </a:extLst>
                </a:gridCol>
              </a:tblGrid>
              <a:tr h="5214757">
                <a:tc>
                  <a:txBody>
                    <a:bodyPr/>
                    <a:lstStyle/>
                    <a:p>
                      <a:endParaRPr lang="en-US" dirty="0"/>
                    </a:p>
                  </a:txBody>
                  <a:tcPr>
                    <a:lnL w="12700" cap="flat" cmpd="sng" algn="ctr">
                      <a:solidFill>
                        <a:schemeClr val="tx1"/>
                      </a:solidFill>
                      <a:prstDash val="sysDot"/>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0697483"/>
                  </a:ext>
                </a:extLst>
              </a:tr>
            </a:tbl>
          </a:graphicData>
        </a:graphic>
      </p:graphicFrame>
      <p:graphicFrame>
        <p:nvGraphicFramePr>
          <p:cNvPr id="27" name="Table 26">
            <a:extLst>
              <a:ext uri="{FF2B5EF4-FFF2-40B4-BE49-F238E27FC236}">
                <a16:creationId xmlns:a16="http://schemas.microsoft.com/office/drawing/2014/main" id="{04916228-BC0D-46C5-8A4B-DEC01B4EFA57}"/>
              </a:ext>
            </a:extLst>
          </p:cNvPr>
          <p:cNvGraphicFramePr>
            <a:graphicFrameLocks noGrp="1"/>
          </p:cNvGraphicFramePr>
          <p:nvPr>
            <p:extLst>
              <p:ext uri="{D42A27DB-BD31-4B8C-83A1-F6EECF244321}">
                <p14:modId xmlns:p14="http://schemas.microsoft.com/office/powerpoint/2010/main" val="1723582827"/>
              </p:ext>
            </p:extLst>
          </p:nvPr>
        </p:nvGraphicFramePr>
        <p:xfrm>
          <a:off x="4362900" y="1267234"/>
          <a:ext cx="244793" cy="5099722"/>
        </p:xfrm>
        <a:graphic>
          <a:graphicData uri="http://schemas.openxmlformats.org/drawingml/2006/table">
            <a:tbl>
              <a:tblPr/>
              <a:tblGrid>
                <a:gridCol w="244793">
                  <a:extLst>
                    <a:ext uri="{9D8B030D-6E8A-4147-A177-3AD203B41FA5}">
                      <a16:colId xmlns:a16="http://schemas.microsoft.com/office/drawing/2014/main" val="1133246552"/>
                    </a:ext>
                  </a:extLst>
                </a:gridCol>
              </a:tblGrid>
              <a:tr h="5099722">
                <a:tc>
                  <a:txBody>
                    <a:bodyPr/>
                    <a:lstStyle/>
                    <a:p>
                      <a:endParaRPr lang="en-US" dirty="0"/>
                    </a:p>
                  </a:txBody>
                  <a:tcPr>
                    <a:lnL w="12700" cap="flat" cmpd="sng" algn="ctr">
                      <a:solidFill>
                        <a:schemeClr val="tx1"/>
                      </a:solidFill>
                      <a:prstDash val="sysDot"/>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0697483"/>
                  </a:ext>
                </a:extLst>
              </a:tr>
            </a:tbl>
          </a:graphicData>
        </a:graphic>
      </p:graphicFrame>
      <p:sp>
        <p:nvSpPr>
          <p:cNvPr id="6" name="Title 5">
            <a:extLst>
              <a:ext uri="{FF2B5EF4-FFF2-40B4-BE49-F238E27FC236}">
                <a16:creationId xmlns:a16="http://schemas.microsoft.com/office/drawing/2014/main" id="{244E20C3-0275-D641-9AA4-30791607FF15}"/>
              </a:ext>
            </a:extLst>
          </p:cNvPr>
          <p:cNvSpPr>
            <a:spLocks noGrp="1"/>
          </p:cNvSpPr>
          <p:nvPr>
            <p:ph type="title"/>
          </p:nvPr>
        </p:nvSpPr>
        <p:spPr>
          <a:xfrm>
            <a:off x="429811" y="615937"/>
            <a:ext cx="10515600" cy="852428"/>
          </a:xfrm>
        </p:spPr>
        <p:txBody>
          <a:bodyPr/>
          <a:lstStyle/>
          <a:p>
            <a:r>
              <a:rPr lang="en-US" dirty="0"/>
              <a:t>Visibility and Analytics</a:t>
            </a:r>
          </a:p>
        </p:txBody>
      </p:sp>
      <p:sp>
        <p:nvSpPr>
          <p:cNvPr id="46" name="TextBox 45">
            <a:extLst>
              <a:ext uri="{FF2B5EF4-FFF2-40B4-BE49-F238E27FC236}">
                <a16:creationId xmlns:a16="http://schemas.microsoft.com/office/drawing/2014/main" id="{49EA5DFA-7582-4189-8EBD-B86AE00EBA5F}"/>
              </a:ext>
            </a:extLst>
          </p:cNvPr>
          <p:cNvSpPr txBox="1"/>
          <p:nvPr/>
        </p:nvSpPr>
        <p:spPr>
          <a:xfrm>
            <a:off x="434769" y="798741"/>
            <a:ext cx="3706004" cy="5683250"/>
          </a:xfrm>
          <a:prstGeom prst="rect">
            <a:avLst/>
          </a:prstGeom>
          <a:noFill/>
          <a:ln w="6350">
            <a:noFill/>
          </a:ln>
        </p:spPr>
        <p:txBody>
          <a:bodyPr wrap="square" lIns="0" tIns="0" rIns="0" bIns="0" rtlCol="0">
            <a:spAutoFit/>
          </a:bodyPr>
          <a:lstStyle/>
          <a:p>
            <a:pPr algn="l"/>
            <a:endParaRPr lang="en-US" sz="2000" dirty="0" err="1">
              <a:gradFill>
                <a:gsLst>
                  <a:gs pos="2917">
                    <a:schemeClr val="tx1"/>
                  </a:gs>
                  <a:gs pos="30000">
                    <a:schemeClr val="tx1"/>
                  </a:gs>
                </a:gsLst>
                <a:lin ang="5400000" scaled="0"/>
              </a:gradFill>
            </a:endParaRPr>
          </a:p>
        </p:txBody>
      </p:sp>
      <p:grpSp>
        <p:nvGrpSpPr>
          <p:cNvPr id="22" name="Group 21">
            <a:extLst>
              <a:ext uri="{FF2B5EF4-FFF2-40B4-BE49-F238E27FC236}">
                <a16:creationId xmlns:a16="http://schemas.microsoft.com/office/drawing/2014/main" id="{C0398189-D319-4BDA-A210-A9351AEFA4B0}"/>
              </a:ext>
            </a:extLst>
          </p:cNvPr>
          <p:cNvGrpSpPr/>
          <p:nvPr/>
        </p:nvGrpSpPr>
        <p:grpSpPr>
          <a:xfrm>
            <a:off x="434860" y="1367789"/>
            <a:ext cx="2995071" cy="4576742"/>
            <a:chOff x="674882" y="896019"/>
            <a:chExt cx="2995071" cy="4576742"/>
          </a:xfrm>
        </p:grpSpPr>
        <p:sp>
          <p:nvSpPr>
            <p:cNvPr id="72" name="TextBox 71">
              <a:extLst>
                <a:ext uri="{FF2B5EF4-FFF2-40B4-BE49-F238E27FC236}">
                  <a16:creationId xmlns:a16="http://schemas.microsoft.com/office/drawing/2014/main" id="{A4CAD713-DA06-425B-94B3-4F6244F05D41}"/>
                </a:ext>
              </a:extLst>
            </p:cNvPr>
            <p:cNvSpPr txBox="1"/>
            <p:nvPr/>
          </p:nvSpPr>
          <p:spPr>
            <a:xfrm>
              <a:off x="943783" y="896019"/>
              <a:ext cx="2726170" cy="307777"/>
            </a:xfrm>
            <a:prstGeom prst="rect">
              <a:avLst/>
            </a:prstGeom>
            <a:noFill/>
            <a:ln>
              <a:noFill/>
            </a:ln>
          </p:spPr>
          <p:txBody>
            <a:bodyPr wrap="square" lIns="0" tIns="0" rIns="0" bIns="0" rtlCol="0">
              <a:spAutoFit/>
            </a:bodyPr>
            <a:lstStyle/>
            <a:p>
              <a:pPr algn="l"/>
              <a:r>
                <a:rPr lang="en-US" sz="2000" dirty="0">
                  <a:gradFill>
                    <a:gsLst>
                      <a:gs pos="2917">
                        <a:schemeClr val="tx1"/>
                      </a:gs>
                      <a:gs pos="30000">
                        <a:schemeClr val="tx1"/>
                      </a:gs>
                    </a:gsLst>
                    <a:lin ang="5400000" scaled="0"/>
                  </a:gradFill>
                </a:rPr>
                <a:t>Out-of-box capabilities</a:t>
              </a:r>
            </a:p>
          </p:txBody>
        </p:sp>
        <p:sp>
          <p:nvSpPr>
            <p:cNvPr id="73" name="TextBox 72">
              <a:extLst>
                <a:ext uri="{FF2B5EF4-FFF2-40B4-BE49-F238E27FC236}">
                  <a16:creationId xmlns:a16="http://schemas.microsoft.com/office/drawing/2014/main" id="{9E7DADEB-AEA2-4083-9168-5D52B41C5B32}"/>
                </a:ext>
              </a:extLst>
            </p:cNvPr>
            <p:cNvSpPr txBox="1"/>
            <p:nvPr/>
          </p:nvSpPr>
          <p:spPr>
            <a:xfrm>
              <a:off x="674882" y="1379333"/>
              <a:ext cx="2452840" cy="4093428"/>
            </a:xfrm>
            <a:prstGeom prst="rect">
              <a:avLst/>
            </a:prstGeom>
            <a:noFill/>
          </p:spPr>
          <p:txBody>
            <a:bodyPr wrap="square" lIns="0" tIns="0" rIns="0" bIns="0" rtlCol="0">
              <a:spAutoFit/>
            </a:bodyPr>
            <a:lstStyle/>
            <a:p>
              <a:pPr marL="285750" indent="-285750" algn="l">
                <a:buFont typeface="Wingdings" panose="05000000000000000000" pitchFamily="2" charset="2"/>
                <a:buChar char="ü"/>
              </a:pPr>
              <a:r>
                <a:rPr lang="en-US" sz="1400" dirty="0">
                  <a:gradFill>
                    <a:gsLst>
                      <a:gs pos="2917">
                        <a:schemeClr val="tx1"/>
                      </a:gs>
                      <a:gs pos="30000">
                        <a:schemeClr val="tx1"/>
                      </a:gs>
                    </a:gsLst>
                    <a:lin ang="5400000" scaled="0"/>
                  </a:gradFill>
                </a:rPr>
                <a:t>Azure Overview</a:t>
              </a:r>
            </a:p>
            <a:p>
              <a:pPr marL="285750" indent="-285750" algn="l">
                <a:buFont typeface="Wingdings" panose="05000000000000000000" pitchFamily="2" charset="2"/>
                <a:buChar char="ü"/>
              </a:pPr>
              <a:endParaRPr lang="en-US" sz="1400" dirty="0">
                <a:gradFill>
                  <a:gsLst>
                    <a:gs pos="2917">
                      <a:schemeClr val="tx1"/>
                    </a:gs>
                    <a:gs pos="30000">
                      <a:schemeClr val="tx1"/>
                    </a:gs>
                  </a:gsLst>
                  <a:lin ang="5400000" scaled="0"/>
                </a:gradFill>
              </a:endParaRPr>
            </a:p>
            <a:p>
              <a:pPr marL="285750" indent="-285750" algn="l">
                <a:buFont typeface="Wingdings" panose="05000000000000000000" pitchFamily="2" charset="2"/>
                <a:buChar char="ü"/>
              </a:pPr>
              <a:r>
                <a:rPr lang="en-US" sz="1400" dirty="0">
                  <a:gradFill>
                    <a:gsLst>
                      <a:gs pos="2917">
                        <a:schemeClr val="tx1"/>
                      </a:gs>
                      <a:gs pos="30000">
                        <a:schemeClr val="tx1"/>
                      </a:gs>
                    </a:gsLst>
                    <a:lin ang="5400000" scaled="0"/>
                  </a:gradFill>
                </a:rPr>
                <a:t>Sign-in logs</a:t>
              </a:r>
            </a:p>
            <a:p>
              <a:pPr marL="285750" indent="-285750" algn="l">
                <a:buFont typeface="Wingdings" panose="05000000000000000000" pitchFamily="2" charset="2"/>
                <a:buChar char="ü"/>
              </a:pPr>
              <a:endParaRPr lang="en-US" sz="1400" dirty="0">
                <a:gradFill>
                  <a:gsLst>
                    <a:gs pos="2917">
                      <a:schemeClr val="tx1"/>
                    </a:gs>
                    <a:gs pos="30000">
                      <a:schemeClr val="tx1"/>
                    </a:gs>
                  </a:gsLst>
                  <a:lin ang="5400000" scaled="0"/>
                </a:gradFill>
              </a:endParaRPr>
            </a:p>
            <a:p>
              <a:pPr marL="285750" indent="-285750">
                <a:buFont typeface="Wingdings" panose="05000000000000000000" pitchFamily="2" charset="2"/>
                <a:buChar char="ü"/>
              </a:pPr>
              <a:r>
                <a:rPr lang="en-US" sz="1400" dirty="0">
                  <a:gradFill>
                    <a:gsLst>
                      <a:gs pos="2917">
                        <a:schemeClr val="tx1"/>
                      </a:gs>
                      <a:gs pos="30000">
                        <a:schemeClr val="tx1"/>
                      </a:gs>
                    </a:gsLst>
                    <a:lin ang="5400000" scaled="0"/>
                  </a:gradFill>
                </a:rPr>
                <a:t>Conditional Access Insights and Reporting</a:t>
              </a:r>
            </a:p>
            <a:p>
              <a:pPr marL="285750" indent="-285750">
                <a:buFont typeface="Wingdings" panose="05000000000000000000" pitchFamily="2" charset="2"/>
                <a:buChar char="ü"/>
              </a:pPr>
              <a:endParaRPr lang="en-US" sz="1400" dirty="0">
                <a:gradFill>
                  <a:gsLst>
                    <a:gs pos="2917">
                      <a:schemeClr val="tx1"/>
                    </a:gs>
                    <a:gs pos="30000">
                      <a:schemeClr val="tx1"/>
                    </a:gs>
                  </a:gsLst>
                  <a:lin ang="5400000" scaled="0"/>
                </a:gradFill>
              </a:endParaRPr>
            </a:p>
            <a:p>
              <a:pPr marL="285750" indent="-285750">
                <a:buFont typeface="Wingdings" panose="05000000000000000000" pitchFamily="2" charset="2"/>
                <a:buChar char="ü"/>
              </a:pPr>
              <a:r>
                <a:rPr lang="en-US" sz="1400" dirty="0">
                  <a:gradFill>
                    <a:gsLst>
                      <a:gs pos="2917">
                        <a:schemeClr val="tx1"/>
                      </a:gs>
                      <a:gs pos="30000">
                        <a:schemeClr val="tx1"/>
                      </a:gs>
                    </a:gsLst>
                    <a:lin ang="5400000" scaled="0"/>
                  </a:gradFill>
                </a:rPr>
                <a:t>Conditional Access Overview</a:t>
              </a:r>
            </a:p>
            <a:p>
              <a:pPr marL="285750" indent="-285750">
                <a:buFont typeface="Wingdings" panose="05000000000000000000" pitchFamily="2" charset="2"/>
                <a:buChar char="ü"/>
              </a:pPr>
              <a:endParaRPr lang="en-US" sz="1400" dirty="0">
                <a:gradFill>
                  <a:gsLst>
                    <a:gs pos="2917">
                      <a:schemeClr val="tx1"/>
                    </a:gs>
                    <a:gs pos="30000">
                      <a:schemeClr val="tx1"/>
                    </a:gs>
                  </a:gsLst>
                  <a:lin ang="5400000" scaled="0"/>
                </a:gradFill>
              </a:endParaRPr>
            </a:p>
            <a:p>
              <a:pPr marL="285750" indent="-285750" algn="l">
                <a:buFont typeface="Wingdings" panose="05000000000000000000" pitchFamily="2" charset="2"/>
                <a:buChar char="ü"/>
              </a:pPr>
              <a:r>
                <a:rPr lang="en-US" sz="1400" dirty="0">
                  <a:gradFill>
                    <a:gsLst>
                      <a:gs pos="2917">
                        <a:schemeClr val="tx1"/>
                      </a:gs>
                      <a:gs pos="30000">
                        <a:schemeClr val="tx1"/>
                      </a:gs>
                    </a:gsLst>
                    <a:lin ang="5400000" scaled="0"/>
                  </a:gradFill>
                </a:rPr>
                <a:t>Identity Secure Score</a:t>
              </a:r>
            </a:p>
            <a:p>
              <a:pPr marL="285750" indent="-285750" algn="l">
                <a:buFont typeface="Wingdings" panose="05000000000000000000" pitchFamily="2" charset="2"/>
                <a:buChar char="ü"/>
              </a:pPr>
              <a:endParaRPr lang="en-US" sz="1400" dirty="0">
                <a:gradFill>
                  <a:gsLst>
                    <a:gs pos="2917">
                      <a:schemeClr val="tx1"/>
                    </a:gs>
                    <a:gs pos="30000">
                      <a:schemeClr val="tx1"/>
                    </a:gs>
                  </a:gsLst>
                  <a:lin ang="5400000" scaled="0"/>
                </a:gradFill>
              </a:endParaRPr>
            </a:p>
            <a:p>
              <a:pPr marL="285750" indent="-285750" algn="l">
                <a:buFont typeface="Wingdings" panose="05000000000000000000" pitchFamily="2" charset="2"/>
                <a:buChar char="ü"/>
              </a:pPr>
              <a:r>
                <a:rPr lang="en-US" sz="1400" dirty="0">
                  <a:gradFill>
                    <a:gsLst>
                      <a:gs pos="2917">
                        <a:schemeClr val="tx1"/>
                      </a:gs>
                      <a:gs pos="30000">
                        <a:schemeClr val="tx1"/>
                      </a:gs>
                    </a:gsLst>
                    <a:lin ang="5400000" scaled="0"/>
                  </a:gradFill>
                </a:rPr>
                <a:t>Pre-built Workbooks</a:t>
              </a:r>
            </a:p>
            <a:p>
              <a:pPr marL="285750" indent="-285750" algn="l">
                <a:buFont typeface="Wingdings" panose="05000000000000000000" pitchFamily="2" charset="2"/>
                <a:buChar char="ü"/>
              </a:pPr>
              <a:endParaRPr lang="en-US" sz="1400" dirty="0">
                <a:gradFill>
                  <a:gsLst>
                    <a:gs pos="2917">
                      <a:schemeClr val="tx1"/>
                    </a:gs>
                    <a:gs pos="30000">
                      <a:schemeClr val="tx1"/>
                    </a:gs>
                  </a:gsLst>
                  <a:lin ang="5400000" scaled="0"/>
                </a:gradFill>
              </a:endParaRPr>
            </a:p>
            <a:p>
              <a:pPr marL="285750" indent="-285750" algn="l">
                <a:buFont typeface="Wingdings" panose="05000000000000000000" pitchFamily="2" charset="2"/>
                <a:buChar char="ü"/>
              </a:pPr>
              <a:r>
                <a:rPr lang="en-US" sz="1400" dirty="0">
                  <a:gradFill>
                    <a:gsLst>
                      <a:gs pos="2917">
                        <a:schemeClr val="tx1"/>
                      </a:gs>
                      <a:gs pos="30000">
                        <a:schemeClr val="tx1"/>
                      </a:gs>
                    </a:gsLst>
                    <a:lin ang="5400000" scaled="0"/>
                  </a:gradFill>
                </a:rPr>
                <a:t>Provisioning Logs</a:t>
              </a:r>
            </a:p>
            <a:p>
              <a:pPr marL="285750" indent="-285750" algn="l">
                <a:buFont typeface="Wingdings" panose="05000000000000000000" pitchFamily="2" charset="2"/>
                <a:buChar char="ü"/>
              </a:pPr>
              <a:endParaRPr lang="en-US" sz="1400" dirty="0">
                <a:gradFill>
                  <a:gsLst>
                    <a:gs pos="2917">
                      <a:schemeClr val="tx1"/>
                    </a:gs>
                    <a:gs pos="30000">
                      <a:schemeClr val="tx1"/>
                    </a:gs>
                  </a:gsLst>
                  <a:lin ang="5400000" scaled="0"/>
                </a:gradFill>
              </a:endParaRPr>
            </a:p>
            <a:p>
              <a:pPr algn="l"/>
              <a:endParaRPr lang="en-US" sz="1400" dirty="0">
                <a:gradFill>
                  <a:gsLst>
                    <a:gs pos="2917">
                      <a:schemeClr val="tx1"/>
                    </a:gs>
                    <a:gs pos="30000">
                      <a:schemeClr val="tx1"/>
                    </a:gs>
                  </a:gsLst>
                  <a:lin ang="5400000" scaled="0"/>
                </a:gradFill>
              </a:endParaRPr>
            </a:p>
            <a:p>
              <a:pPr marL="285750" indent="-285750" algn="l">
                <a:buFont typeface="Wingdings" panose="05000000000000000000" pitchFamily="2" charset="2"/>
                <a:buChar char="ü"/>
              </a:pPr>
              <a:r>
                <a:rPr lang="en-US" sz="1400" dirty="0">
                  <a:gradFill>
                    <a:gsLst>
                      <a:gs pos="2917">
                        <a:schemeClr val="tx1"/>
                      </a:gs>
                      <a:gs pos="30000">
                        <a:schemeClr val="tx1"/>
                      </a:gs>
                    </a:gsLst>
                    <a:lin ang="5400000" scaled="0"/>
                  </a:gradFill>
                </a:rPr>
                <a:t>Auth Methods Registration dashboard</a:t>
              </a:r>
            </a:p>
          </p:txBody>
        </p:sp>
      </p:grpSp>
      <p:cxnSp>
        <p:nvCxnSpPr>
          <p:cNvPr id="94" name="Straight Arrow Connector 93">
            <a:extLst>
              <a:ext uri="{FF2B5EF4-FFF2-40B4-BE49-F238E27FC236}">
                <a16:creationId xmlns:a16="http://schemas.microsoft.com/office/drawing/2014/main" id="{8EBE2907-3ED7-40EF-A85A-C96C88C7B471}"/>
              </a:ext>
            </a:extLst>
          </p:cNvPr>
          <p:cNvCxnSpPr>
            <a:cxnSpLocks/>
          </p:cNvCxnSpPr>
          <p:nvPr/>
        </p:nvCxnSpPr>
        <p:spPr>
          <a:xfrm>
            <a:off x="4267273" y="5077984"/>
            <a:ext cx="6885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E87E797-4056-4E00-B87E-4FF817AE5722}"/>
              </a:ext>
            </a:extLst>
          </p:cNvPr>
          <p:cNvCxnSpPr>
            <a:cxnSpLocks/>
          </p:cNvCxnSpPr>
          <p:nvPr/>
        </p:nvCxnSpPr>
        <p:spPr>
          <a:xfrm>
            <a:off x="7586067" y="5017425"/>
            <a:ext cx="7868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B812AA6-C51C-4C15-86BD-4DB5C443759E}"/>
              </a:ext>
            </a:extLst>
          </p:cNvPr>
          <p:cNvGrpSpPr/>
          <p:nvPr/>
        </p:nvGrpSpPr>
        <p:grpSpPr>
          <a:xfrm>
            <a:off x="2682242" y="3544431"/>
            <a:ext cx="1734061" cy="2120563"/>
            <a:chOff x="3013568" y="3009037"/>
            <a:chExt cx="1734061" cy="2120563"/>
          </a:xfrm>
        </p:grpSpPr>
        <p:pic>
          <p:nvPicPr>
            <p:cNvPr id="92" name="Picture 91">
              <a:extLst>
                <a:ext uri="{FF2B5EF4-FFF2-40B4-BE49-F238E27FC236}">
                  <a16:creationId xmlns:a16="http://schemas.microsoft.com/office/drawing/2014/main" id="{D75FE78C-B5CF-4867-84F2-9FC16E1E1C5C}"/>
                </a:ext>
              </a:extLst>
            </p:cNvPr>
            <p:cNvPicPr>
              <a:picLocks noChangeAspect="1"/>
            </p:cNvPicPr>
            <p:nvPr/>
          </p:nvPicPr>
          <p:blipFill>
            <a:blip r:embed="rId3"/>
            <a:stretch>
              <a:fillRect/>
            </a:stretch>
          </p:blipFill>
          <p:spPr>
            <a:xfrm>
              <a:off x="3013568" y="3009037"/>
              <a:ext cx="1472381" cy="1611742"/>
            </a:xfrm>
            <a:prstGeom prst="rect">
              <a:avLst/>
            </a:prstGeom>
          </p:spPr>
        </p:pic>
        <p:pic>
          <p:nvPicPr>
            <p:cNvPr id="3" name="Graphic 2">
              <a:extLst>
                <a:ext uri="{FF2B5EF4-FFF2-40B4-BE49-F238E27FC236}">
                  <a16:creationId xmlns:a16="http://schemas.microsoft.com/office/drawing/2014/main" id="{A14CDF57-D09A-48AF-872B-7CD8D5EAA3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700" y="4175134"/>
              <a:ext cx="950929" cy="954466"/>
            </a:xfrm>
            <a:prstGeom prst="rect">
              <a:avLst/>
            </a:prstGeom>
          </p:spPr>
        </p:pic>
      </p:grpSp>
      <p:grpSp>
        <p:nvGrpSpPr>
          <p:cNvPr id="7" name="Group 6">
            <a:extLst>
              <a:ext uri="{FF2B5EF4-FFF2-40B4-BE49-F238E27FC236}">
                <a16:creationId xmlns:a16="http://schemas.microsoft.com/office/drawing/2014/main" id="{4B295368-DF70-42C6-B33B-4510DC68FB66}"/>
              </a:ext>
            </a:extLst>
          </p:cNvPr>
          <p:cNvGrpSpPr/>
          <p:nvPr/>
        </p:nvGrpSpPr>
        <p:grpSpPr>
          <a:xfrm>
            <a:off x="4910912" y="1352104"/>
            <a:ext cx="2726170" cy="4877636"/>
            <a:chOff x="5150934" y="880334"/>
            <a:chExt cx="2726170" cy="4877636"/>
          </a:xfrm>
        </p:grpSpPr>
        <p:grpSp>
          <p:nvGrpSpPr>
            <p:cNvPr id="24" name="Group 23">
              <a:extLst>
                <a:ext uri="{FF2B5EF4-FFF2-40B4-BE49-F238E27FC236}">
                  <a16:creationId xmlns:a16="http://schemas.microsoft.com/office/drawing/2014/main" id="{5D3EA558-C0AF-474A-ABCB-FBF05D4F9031}"/>
                </a:ext>
              </a:extLst>
            </p:cNvPr>
            <p:cNvGrpSpPr/>
            <p:nvPr/>
          </p:nvGrpSpPr>
          <p:grpSpPr>
            <a:xfrm>
              <a:off x="5150934" y="880334"/>
              <a:ext cx="2726170" cy="2416551"/>
              <a:chOff x="5110423" y="871790"/>
              <a:chExt cx="2726170" cy="2416551"/>
            </a:xfrm>
          </p:grpSpPr>
          <p:sp>
            <p:nvSpPr>
              <p:cNvPr id="71" name="TextBox 70">
                <a:extLst>
                  <a:ext uri="{FF2B5EF4-FFF2-40B4-BE49-F238E27FC236}">
                    <a16:creationId xmlns:a16="http://schemas.microsoft.com/office/drawing/2014/main" id="{39AA3E8D-54E2-4E3F-9590-19FB41AEE4DD}"/>
                  </a:ext>
                </a:extLst>
              </p:cNvPr>
              <p:cNvSpPr txBox="1"/>
              <p:nvPr/>
            </p:nvSpPr>
            <p:spPr>
              <a:xfrm>
                <a:off x="5110423" y="871790"/>
                <a:ext cx="2726170" cy="307777"/>
              </a:xfrm>
              <a:prstGeom prst="rect">
                <a:avLst/>
              </a:prstGeom>
              <a:noFill/>
              <a:ln>
                <a:noFill/>
              </a:ln>
            </p:spPr>
            <p:txBody>
              <a:bodyPr wrap="square" lIns="0" tIns="0" rIns="0" bIns="0" rtlCol="0">
                <a:spAutoFit/>
              </a:bodyPr>
              <a:lstStyle/>
              <a:p>
                <a:pPr algn="l"/>
                <a:r>
                  <a:rPr lang="en-US" sz="2000" dirty="0">
                    <a:gradFill>
                      <a:gsLst>
                        <a:gs pos="2917">
                          <a:schemeClr val="tx1"/>
                        </a:gs>
                        <a:gs pos="30000">
                          <a:schemeClr val="tx1"/>
                        </a:gs>
                      </a:gsLst>
                      <a:lin ang="5400000" scaled="0"/>
                    </a:gradFill>
                  </a:rPr>
                  <a:t>Advanced capabilities</a:t>
                </a:r>
              </a:p>
            </p:txBody>
          </p:sp>
          <p:sp>
            <p:nvSpPr>
              <p:cNvPr id="2" name="TextBox 1">
                <a:extLst>
                  <a:ext uri="{FF2B5EF4-FFF2-40B4-BE49-F238E27FC236}">
                    <a16:creationId xmlns:a16="http://schemas.microsoft.com/office/drawing/2014/main" id="{94A3AA4D-C2A4-40D1-8CFD-11321A9D962F}"/>
                  </a:ext>
                </a:extLst>
              </p:cNvPr>
              <p:cNvSpPr txBox="1"/>
              <p:nvPr/>
            </p:nvSpPr>
            <p:spPr>
              <a:xfrm>
                <a:off x="5247088" y="1349349"/>
                <a:ext cx="2452840" cy="1938992"/>
              </a:xfrm>
              <a:prstGeom prst="rect">
                <a:avLst/>
              </a:prstGeom>
              <a:noFill/>
            </p:spPr>
            <p:txBody>
              <a:bodyPr wrap="square" lIns="0" tIns="0" rIns="0" bIns="0" rtlCol="0">
                <a:spAutoFit/>
              </a:bodyPr>
              <a:lstStyle/>
              <a:p>
                <a:pPr algn="l"/>
                <a:endParaRPr lang="en-US" sz="1400" dirty="0">
                  <a:gradFill>
                    <a:gsLst>
                      <a:gs pos="2917">
                        <a:schemeClr val="tx1"/>
                      </a:gs>
                      <a:gs pos="30000">
                        <a:schemeClr val="tx1"/>
                      </a:gs>
                    </a:gsLst>
                    <a:lin ang="5400000" scaled="0"/>
                  </a:gradFill>
                </a:endParaRPr>
              </a:p>
              <a:p>
                <a:pPr marL="285750" indent="-285750" algn="l">
                  <a:buFont typeface="Wingdings" panose="05000000000000000000" pitchFamily="2" charset="2"/>
                  <a:buChar char="ü"/>
                </a:pPr>
                <a:r>
                  <a:rPr lang="en-US" sz="1400" dirty="0">
                    <a:gradFill>
                      <a:gsLst>
                        <a:gs pos="2917">
                          <a:schemeClr val="tx1"/>
                        </a:gs>
                        <a:gs pos="30000">
                          <a:schemeClr val="tx1"/>
                        </a:gs>
                      </a:gsLst>
                      <a:lin ang="5400000" scaled="0"/>
                    </a:gradFill>
                  </a:rPr>
                  <a:t>3</a:t>
                </a:r>
                <a:r>
                  <a:rPr lang="en-US" sz="1400" baseline="30000" dirty="0">
                    <a:gradFill>
                      <a:gsLst>
                        <a:gs pos="2917">
                          <a:schemeClr val="tx1"/>
                        </a:gs>
                        <a:gs pos="30000">
                          <a:schemeClr val="tx1"/>
                        </a:gs>
                      </a:gsLst>
                      <a:lin ang="5400000" scaled="0"/>
                    </a:gradFill>
                  </a:rPr>
                  <a:t>rd</a:t>
                </a:r>
                <a:r>
                  <a:rPr lang="en-US" sz="1400" dirty="0">
                    <a:gradFill>
                      <a:gsLst>
                        <a:gs pos="2917">
                          <a:schemeClr val="tx1"/>
                        </a:gs>
                        <a:gs pos="30000">
                          <a:schemeClr val="tx1"/>
                        </a:gs>
                      </a:gsLst>
                      <a:lin ang="5400000" scaled="0"/>
                    </a:gradFill>
                  </a:rPr>
                  <a:t> party export integrations</a:t>
                </a:r>
              </a:p>
              <a:p>
                <a:pPr marL="285750" indent="-285750" algn="l">
                  <a:buFont typeface="Wingdings" panose="05000000000000000000" pitchFamily="2" charset="2"/>
                  <a:buChar char="ü"/>
                </a:pPr>
                <a:endParaRPr lang="en-US" sz="1400" dirty="0">
                  <a:gradFill>
                    <a:gsLst>
                      <a:gs pos="2917">
                        <a:schemeClr val="tx1"/>
                      </a:gs>
                      <a:gs pos="30000">
                        <a:schemeClr val="tx1"/>
                      </a:gs>
                    </a:gsLst>
                    <a:lin ang="5400000" scaled="0"/>
                  </a:gradFill>
                </a:endParaRPr>
              </a:p>
              <a:p>
                <a:pPr marL="285750" indent="-285750" algn="l">
                  <a:buFont typeface="Wingdings" panose="05000000000000000000" pitchFamily="2" charset="2"/>
                  <a:buChar char="ü"/>
                </a:pPr>
                <a:r>
                  <a:rPr lang="en-US" sz="1400" dirty="0">
                    <a:gradFill>
                      <a:gsLst>
                        <a:gs pos="2917">
                          <a:schemeClr val="tx1"/>
                        </a:gs>
                        <a:gs pos="30000">
                          <a:schemeClr val="tx1"/>
                        </a:gs>
                      </a:gsLst>
                      <a:lin ang="5400000" scaled="0"/>
                    </a:gradFill>
                  </a:rPr>
                  <a:t>SIEM and SOAR integrations</a:t>
                </a:r>
              </a:p>
              <a:p>
                <a:pPr marL="285750" indent="-285750" algn="l">
                  <a:buFont typeface="Wingdings" panose="05000000000000000000" pitchFamily="2" charset="2"/>
                  <a:buChar char="ü"/>
                </a:pPr>
                <a:endParaRPr lang="en-US" sz="1400" dirty="0">
                  <a:gradFill>
                    <a:gsLst>
                      <a:gs pos="2917">
                        <a:schemeClr val="tx1"/>
                      </a:gs>
                      <a:gs pos="30000">
                        <a:schemeClr val="tx1"/>
                      </a:gs>
                    </a:gsLst>
                    <a:lin ang="5400000" scaled="0"/>
                  </a:gradFill>
                </a:endParaRPr>
              </a:p>
              <a:p>
                <a:pPr marL="285750" indent="-285750" algn="l">
                  <a:buFont typeface="Wingdings" panose="05000000000000000000" pitchFamily="2" charset="2"/>
                  <a:buChar char="ü"/>
                </a:pPr>
                <a:r>
                  <a:rPr lang="en-US" sz="1400" dirty="0">
                    <a:gradFill>
                      <a:gsLst>
                        <a:gs pos="2917">
                          <a:schemeClr val="tx1"/>
                        </a:gs>
                        <a:gs pos="30000">
                          <a:schemeClr val="tx1"/>
                        </a:gs>
                      </a:gsLst>
                      <a:lin ang="5400000" scaled="0"/>
                    </a:gradFill>
                  </a:rPr>
                  <a:t>Export data settings</a:t>
                </a:r>
              </a:p>
              <a:p>
                <a:pPr algn="l"/>
                <a:endParaRPr lang="en-US" sz="1400" dirty="0">
                  <a:gradFill>
                    <a:gsLst>
                      <a:gs pos="2917">
                        <a:schemeClr val="tx1"/>
                      </a:gs>
                      <a:gs pos="30000">
                        <a:schemeClr val="tx1"/>
                      </a:gs>
                    </a:gsLst>
                    <a:lin ang="5400000" scaled="0"/>
                  </a:gradFill>
                </a:endParaRPr>
              </a:p>
            </p:txBody>
          </p:sp>
        </p:grpSp>
        <p:grpSp>
          <p:nvGrpSpPr>
            <p:cNvPr id="5" name="Group 4">
              <a:extLst>
                <a:ext uri="{FF2B5EF4-FFF2-40B4-BE49-F238E27FC236}">
                  <a16:creationId xmlns:a16="http://schemas.microsoft.com/office/drawing/2014/main" id="{EAD55667-AE77-4E35-B19E-21F79FB60C9A}"/>
                </a:ext>
              </a:extLst>
            </p:cNvPr>
            <p:cNvGrpSpPr/>
            <p:nvPr/>
          </p:nvGrpSpPr>
          <p:grpSpPr>
            <a:xfrm>
              <a:off x="5243911" y="3055717"/>
              <a:ext cx="2432054" cy="2702253"/>
              <a:chOff x="5243911" y="3055717"/>
              <a:chExt cx="2432054" cy="2702253"/>
            </a:xfrm>
          </p:grpSpPr>
          <p:grpSp>
            <p:nvGrpSpPr>
              <p:cNvPr id="25" name="Group 24">
                <a:extLst>
                  <a:ext uri="{FF2B5EF4-FFF2-40B4-BE49-F238E27FC236}">
                    <a16:creationId xmlns:a16="http://schemas.microsoft.com/office/drawing/2014/main" id="{906F3802-1219-4FE0-ABA4-DB4B59562A06}"/>
                  </a:ext>
                </a:extLst>
              </p:cNvPr>
              <p:cNvGrpSpPr/>
              <p:nvPr/>
            </p:nvGrpSpPr>
            <p:grpSpPr>
              <a:xfrm>
                <a:off x="5243911" y="3055717"/>
                <a:ext cx="2432054" cy="2702253"/>
                <a:chOff x="5243911" y="3001713"/>
                <a:chExt cx="2432054" cy="2752517"/>
              </a:xfrm>
            </p:grpSpPr>
            <p:pic>
              <p:nvPicPr>
                <p:cNvPr id="18" name="Picture 17" descr="Logo&#10;&#10;Description automatically generated">
                  <a:extLst>
                    <a:ext uri="{FF2B5EF4-FFF2-40B4-BE49-F238E27FC236}">
                      <a16:creationId xmlns:a16="http://schemas.microsoft.com/office/drawing/2014/main" id="{E3A2452E-FD20-4CE9-AEF1-6C76275C593B}"/>
                    </a:ext>
                  </a:extLst>
                </p:cNvPr>
                <p:cNvPicPr>
                  <a:picLocks noChangeAspect="1"/>
                </p:cNvPicPr>
                <p:nvPr/>
              </p:nvPicPr>
              <p:blipFill>
                <a:blip r:embed="rId6"/>
                <a:stretch>
                  <a:fillRect/>
                </a:stretch>
              </p:blipFill>
              <p:spPr>
                <a:xfrm>
                  <a:off x="5927633" y="3001713"/>
                  <a:ext cx="1082157" cy="784562"/>
                </a:xfrm>
                <a:prstGeom prst="rect">
                  <a:avLst/>
                </a:prstGeom>
              </p:spPr>
            </p:pic>
            <p:grpSp>
              <p:nvGrpSpPr>
                <p:cNvPr id="19" name="Group 18">
                  <a:extLst>
                    <a:ext uri="{FF2B5EF4-FFF2-40B4-BE49-F238E27FC236}">
                      <a16:creationId xmlns:a16="http://schemas.microsoft.com/office/drawing/2014/main" id="{36D2E9B3-F890-4FDF-9667-6F6FF68B0AD2}"/>
                    </a:ext>
                  </a:extLst>
                </p:cNvPr>
                <p:cNvGrpSpPr/>
                <p:nvPr/>
              </p:nvGrpSpPr>
              <p:grpSpPr>
                <a:xfrm>
                  <a:off x="6459021" y="4241009"/>
                  <a:ext cx="1216944" cy="920999"/>
                  <a:chOff x="6549377" y="4241008"/>
                  <a:chExt cx="1216944" cy="920999"/>
                </a:xfrm>
              </p:grpSpPr>
              <p:pic>
                <p:nvPicPr>
                  <p:cNvPr id="59" name="Graphic 58">
                    <a:extLst>
                      <a:ext uri="{FF2B5EF4-FFF2-40B4-BE49-F238E27FC236}">
                        <a16:creationId xmlns:a16="http://schemas.microsoft.com/office/drawing/2014/main" id="{55A65C7A-D766-4CFA-8E79-819F892E33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77711" y="4241008"/>
                    <a:ext cx="708498" cy="708498"/>
                  </a:xfrm>
                  <a:prstGeom prst="rect">
                    <a:avLst/>
                  </a:prstGeom>
                </p:spPr>
              </p:pic>
              <p:sp>
                <p:nvSpPr>
                  <p:cNvPr id="68" name="TextBox 67">
                    <a:extLst>
                      <a:ext uri="{FF2B5EF4-FFF2-40B4-BE49-F238E27FC236}">
                        <a16:creationId xmlns:a16="http://schemas.microsoft.com/office/drawing/2014/main" id="{3052B859-EB67-465F-B70B-8E5AB8810EFD}"/>
                      </a:ext>
                    </a:extLst>
                  </p:cNvPr>
                  <p:cNvSpPr txBox="1"/>
                  <p:nvPr/>
                </p:nvSpPr>
                <p:spPr>
                  <a:xfrm>
                    <a:off x="6549377" y="4946563"/>
                    <a:ext cx="1216944"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Azure Sentinel</a:t>
                    </a:r>
                  </a:p>
                </p:txBody>
              </p:sp>
            </p:grpSp>
            <p:grpSp>
              <p:nvGrpSpPr>
                <p:cNvPr id="11" name="Group 10">
                  <a:extLst>
                    <a:ext uri="{FF2B5EF4-FFF2-40B4-BE49-F238E27FC236}">
                      <a16:creationId xmlns:a16="http://schemas.microsoft.com/office/drawing/2014/main" id="{1B11DF53-E18E-455D-A7C2-68DCEFA39F18}"/>
                    </a:ext>
                  </a:extLst>
                </p:cNvPr>
                <p:cNvGrpSpPr/>
                <p:nvPr/>
              </p:nvGrpSpPr>
              <p:grpSpPr>
                <a:xfrm>
                  <a:off x="5243911" y="3828594"/>
                  <a:ext cx="1216944" cy="993064"/>
                  <a:chOff x="5087905" y="3917209"/>
                  <a:chExt cx="1216944" cy="993064"/>
                </a:xfrm>
              </p:grpSpPr>
              <p:pic>
                <p:nvPicPr>
                  <p:cNvPr id="8" name="Picture 7" descr="A picture containing text, clipart&#10;&#10;Description automatically generated">
                    <a:extLst>
                      <a:ext uri="{FF2B5EF4-FFF2-40B4-BE49-F238E27FC236}">
                        <a16:creationId xmlns:a16="http://schemas.microsoft.com/office/drawing/2014/main" id="{B422DFB5-E73B-42DD-B1FF-FC9D323A8D08}"/>
                      </a:ext>
                    </a:extLst>
                  </p:cNvPr>
                  <p:cNvPicPr>
                    <a:picLocks noChangeAspect="1"/>
                  </p:cNvPicPr>
                  <p:nvPr/>
                </p:nvPicPr>
                <p:blipFill>
                  <a:blip r:embed="rId9"/>
                  <a:stretch>
                    <a:fillRect/>
                  </a:stretch>
                </p:blipFill>
                <p:spPr>
                  <a:xfrm>
                    <a:off x="5260766" y="3917209"/>
                    <a:ext cx="708498" cy="777620"/>
                  </a:xfrm>
                  <a:prstGeom prst="rect">
                    <a:avLst/>
                  </a:prstGeom>
                </p:spPr>
              </p:pic>
              <p:sp>
                <p:nvSpPr>
                  <p:cNvPr id="10" name="TextBox 9">
                    <a:extLst>
                      <a:ext uri="{FF2B5EF4-FFF2-40B4-BE49-F238E27FC236}">
                        <a16:creationId xmlns:a16="http://schemas.microsoft.com/office/drawing/2014/main" id="{5C89F053-5EFC-4521-A0FF-3755851A2EB6}"/>
                      </a:ext>
                    </a:extLst>
                  </p:cNvPr>
                  <p:cNvSpPr txBox="1"/>
                  <p:nvPr/>
                </p:nvSpPr>
                <p:spPr>
                  <a:xfrm>
                    <a:off x="5087905" y="4694829"/>
                    <a:ext cx="1216944"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Log Analytics</a:t>
                    </a:r>
                  </a:p>
                </p:txBody>
              </p:sp>
            </p:grpSp>
            <p:grpSp>
              <p:nvGrpSpPr>
                <p:cNvPr id="16" name="Group 15">
                  <a:extLst>
                    <a:ext uri="{FF2B5EF4-FFF2-40B4-BE49-F238E27FC236}">
                      <a16:creationId xmlns:a16="http://schemas.microsoft.com/office/drawing/2014/main" id="{45724316-4482-4BC3-9738-9F0316658DEB}"/>
                    </a:ext>
                  </a:extLst>
                </p:cNvPr>
                <p:cNvGrpSpPr/>
                <p:nvPr/>
              </p:nvGrpSpPr>
              <p:grpSpPr>
                <a:xfrm>
                  <a:off x="5440529" y="4859506"/>
                  <a:ext cx="1216944" cy="894724"/>
                  <a:chOff x="5110423" y="4882406"/>
                  <a:chExt cx="1216944" cy="894724"/>
                </a:xfrm>
              </p:grpSpPr>
              <p:sp>
                <p:nvSpPr>
                  <p:cNvPr id="9" name="TextBox 8">
                    <a:extLst>
                      <a:ext uri="{FF2B5EF4-FFF2-40B4-BE49-F238E27FC236}">
                        <a16:creationId xmlns:a16="http://schemas.microsoft.com/office/drawing/2014/main" id="{EDAC9D7D-B9AE-47D2-96AB-7B85CE43CAE9}"/>
                      </a:ext>
                    </a:extLst>
                  </p:cNvPr>
                  <p:cNvSpPr txBox="1"/>
                  <p:nvPr/>
                </p:nvSpPr>
                <p:spPr>
                  <a:xfrm>
                    <a:off x="5110423" y="5561686"/>
                    <a:ext cx="1216944"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Azure Monitor</a:t>
                    </a:r>
                  </a:p>
                </p:txBody>
              </p:sp>
              <p:pic>
                <p:nvPicPr>
                  <p:cNvPr id="15" name="Graphic 14">
                    <a:extLst>
                      <a:ext uri="{FF2B5EF4-FFF2-40B4-BE49-F238E27FC236}">
                        <a16:creationId xmlns:a16="http://schemas.microsoft.com/office/drawing/2014/main" id="{9D082D42-6F25-4251-BC80-8CBA4CFA85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62554" y="4882406"/>
                    <a:ext cx="667436" cy="667436"/>
                  </a:xfrm>
                  <a:prstGeom prst="rect">
                    <a:avLst/>
                  </a:prstGeom>
                </p:spPr>
              </p:pic>
            </p:grpSp>
          </p:grpSp>
          <p:pic>
            <p:nvPicPr>
              <p:cNvPr id="37" name="Picture 36">
                <a:extLst>
                  <a:ext uri="{FF2B5EF4-FFF2-40B4-BE49-F238E27FC236}">
                    <a16:creationId xmlns:a16="http://schemas.microsoft.com/office/drawing/2014/main" id="{D2646222-8F18-4C92-A117-C30E5101DDAF}"/>
                  </a:ext>
                </a:extLst>
              </p:cNvPr>
              <p:cNvPicPr>
                <a:picLocks noChangeAspect="1"/>
              </p:cNvPicPr>
              <p:nvPr/>
            </p:nvPicPr>
            <p:blipFill rotWithShape="1">
              <a:blip r:embed="rId12"/>
              <a:srcRect l="14630" t="15553" r="9128" b="10767"/>
              <a:stretch/>
            </p:blipFill>
            <p:spPr>
              <a:xfrm>
                <a:off x="6781183" y="3362961"/>
                <a:ext cx="800235" cy="773339"/>
              </a:xfrm>
              <a:prstGeom prst="rect">
                <a:avLst/>
              </a:prstGeom>
            </p:spPr>
          </p:pic>
        </p:grpSp>
      </p:grpSp>
      <p:grpSp>
        <p:nvGrpSpPr>
          <p:cNvPr id="14" name="Group 13">
            <a:extLst>
              <a:ext uri="{FF2B5EF4-FFF2-40B4-BE49-F238E27FC236}">
                <a16:creationId xmlns:a16="http://schemas.microsoft.com/office/drawing/2014/main" id="{8FFB23CC-4F6D-4C20-80BC-5F0A6D8E973F}"/>
              </a:ext>
            </a:extLst>
          </p:cNvPr>
          <p:cNvGrpSpPr/>
          <p:nvPr/>
        </p:nvGrpSpPr>
        <p:grpSpPr>
          <a:xfrm>
            <a:off x="8250061" y="1349699"/>
            <a:ext cx="3496996" cy="4202378"/>
            <a:chOff x="8472721" y="877929"/>
            <a:chExt cx="3496996" cy="4202378"/>
          </a:xfrm>
        </p:grpSpPr>
        <p:grpSp>
          <p:nvGrpSpPr>
            <p:cNvPr id="26" name="Group 25">
              <a:extLst>
                <a:ext uri="{FF2B5EF4-FFF2-40B4-BE49-F238E27FC236}">
                  <a16:creationId xmlns:a16="http://schemas.microsoft.com/office/drawing/2014/main" id="{9C00EC67-940D-49A0-8436-008F73A1270D}"/>
                </a:ext>
              </a:extLst>
            </p:cNvPr>
            <p:cNvGrpSpPr/>
            <p:nvPr/>
          </p:nvGrpSpPr>
          <p:grpSpPr>
            <a:xfrm>
              <a:off x="8472721" y="877929"/>
              <a:ext cx="2690446" cy="1502901"/>
              <a:chOff x="8518429" y="791601"/>
              <a:chExt cx="2690446" cy="1502901"/>
            </a:xfrm>
          </p:grpSpPr>
          <p:sp>
            <p:nvSpPr>
              <p:cNvPr id="70" name="TextBox 69">
                <a:extLst>
                  <a:ext uri="{FF2B5EF4-FFF2-40B4-BE49-F238E27FC236}">
                    <a16:creationId xmlns:a16="http://schemas.microsoft.com/office/drawing/2014/main" id="{C3AC5273-1748-4FEC-98A4-E287B1117872}"/>
                  </a:ext>
                </a:extLst>
              </p:cNvPr>
              <p:cNvSpPr txBox="1"/>
              <p:nvPr/>
            </p:nvSpPr>
            <p:spPr>
              <a:xfrm>
                <a:off x="8518429" y="791601"/>
                <a:ext cx="2524665"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Automation</a:t>
                </a:r>
              </a:p>
            </p:txBody>
          </p:sp>
          <p:sp>
            <p:nvSpPr>
              <p:cNvPr id="4" name="TextBox 3">
                <a:extLst>
                  <a:ext uri="{FF2B5EF4-FFF2-40B4-BE49-F238E27FC236}">
                    <a16:creationId xmlns:a16="http://schemas.microsoft.com/office/drawing/2014/main" id="{E3EF089D-72FC-4BEA-8C11-CFB15431DA23}"/>
                  </a:ext>
                </a:extLst>
              </p:cNvPr>
              <p:cNvSpPr txBox="1"/>
              <p:nvPr/>
            </p:nvSpPr>
            <p:spPr>
              <a:xfrm>
                <a:off x="8756035" y="1217284"/>
                <a:ext cx="2452840" cy="1077218"/>
              </a:xfrm>
              <a:prstGeom prst="rect">
                <a:avLst/>
              </a:prstGeom>
              <a:noFill/>
            </p:spPr>
            <p:txBody>
              <a:bodyPr wrap="square" lIns="0" tIns="0" rIns="0" bIns="0" rtlCol="0">
                <a:spAutoFit/>
              </a:bodyPr>
              <a:lstStyle/>
              <a:p>
                <a:pPr algn="l"/>
                <a:endParaRPr lang="en-US" sz="1400" dirty="0">
                  <a:gradFill>
                    <a:gsLst>
                      <a:gs pos="2917">
                        <a:schemeClr val="tx1"/>
                      </a:gs>
                      <a:gs pos="30000">
                        <a:schemeClr val="tx1"/>
                      </a:gs>
                    </a:gsLst>
                    <a:lin ang="5400000" scaled="0"/>
                  </a:gradFill>
                </a:endParaRPr>
              </a:p>
              <a:p>
                <a:pPr marL="285750" indent="-285750" algn="l">
                  <a:buFont typeface="Wingdings" panose="05000000000000000000" pitchFamily="2" charset="2"/>
                  <a:buChar char="ü"/>
                </a:pPr>
                <a:r>
                  <a:rPr lang="en-US" sz="1400" dirty="0">
                    <a:gradFill>
                      <a:gsLst>
                        <a:gs pos="2917">
                          <a:schemeClr val="tx1"/>
                        </a:gs>
                        <a:gs pos="30000">
                          <a:schemeClr val="tx1"/>
                        </a:gs>
                      </a:gsLst>
                      <a:lin ang="5400000" scaled="0"/>
                    </a:gradFill>
                  </a:rPr>
                  <a:t>Low code No code integration</a:t>
                </a:r>
              </a:p>
              <a:p>
                <a:pPr marL="285750" indent="-285750" algn="l">
                  <a:buFont typeface="Wingdings" panose="05000000000000000000" pitchFamily="2" charset="2"/>
                  <a:buChar char="ü"/>
                </a:pPr>
                <a:endParaRPr lang="en-US" sz="1400" dirty="0">
                  <a:gradFill>
                    <a:gsLst>
                      <a:gs pos="2917">
                        <a:schemeClr val="tx1"/>
                      </a:gs>
                      <a:gs pos="30000">
                        <a:schemeClr val="tx1"/>
                      </a:gs>
                    </a:gsLst>
                    <a:lin ang="5400000" scaled="0"/>
                  </a:gradFill>
                </a:endParaRPr>
              </a:p>
              <a:p>
                <a:pPr marL="285750" indent="-285750" algn="l">
                  <a:buFont typeface="Wingdings" panose="05000000000000000000" pitchFamily="2" charset="2"/>
                  <a:buChar char="ü"/>
                </a:pPr>
                <a:r>
                  <a:rPr lang="en-US" sz="1400" dirty="0">
                    <a:gradFill>
                      <a:gsLst>
                        <a:gs pos="2917">
                          <a:schemeClr val="tx1"/>
                        </a:gs>
                        <a:gs pos="30000">
                          <a:schemeClr val="tx1"/>
                        </a:gs>
                      </a:gsLst>
                      <a:lin ang="5400000" scaled="0"/>
                    </a:gradFill>
                  </a:rPr>
                  <a:t>Extensibility </a:t>
                </a:r>
              </a:p>
            </p:txBody>
          </p:sp>
        </p:grpSp>
        <p:grpSp>
          <p:nvGrpSpPr>
            <p:cNvPr id="12" name="Group 11">
              <a:extLst>
                <a:ext uri="{FF2B5EF4-FFF2-40B4-BE49-F238E27FC236}">
                  <a16:creationId xmlns:a16="http://schemas.microsoft.com/office/drawing/2014/main" id="{CC366846-3B4D-445B-9E96-4351E7B9B39D}"/>
                </a:ext>
              </a:extLst>
            </p:cNvPr>
            <p:cNvGrpSpPr/>
            <p:nvPr/>
          </p:nvGrpSpPr>
          <p:grpSpPr>
            <a:xfrm>
              <a:off x="8831457" y="3036015"/>
              <a:ext cx="3138260" cy="2044292"/>
              <a:chOff x="8831457" y="3036015"/>
              <a:chExt cx="3138260" cy="2044292"/>
            </a:xfrm>
          </p:grpSpPr>
          <p:grpSp>
            <p:nvGrpSpPr>
              <p:cNvPr id="32" name="Group 31">
                <a:extLst>
                  <a:ext uri="{FF2B5EF4-FFF2-40B4-BE49-F238E27FC236}">
                    <a16:creationId xmlns:a16="http://schemas.microsoft.com/office/drawing/2014/main" id="{0E70AAE4-EE95-4AA8-A1B5-1D334155F4C4}"/>
                  </a:ext>
                </a:extLst>
              </p:cNvPr>
              <p:cNvGrpSpPr/>
              <p:nvPr/>
            </p:nvGrpSpPr>
            <p:grpSpPr>
              <a:xfrm>
                <a:off x="8831457" y="3036015"/>
                <a:ext cx="2015720" cy="2026096"/>
                <a:chOff x="8831457" y="3036015"/>
                <a:chExt cx="2015720" cy="2026096"/>
              </a:xfrm>
            </p:grpSpPr>
            <p:pic>
              <p:nvPicPr>
                <p:cNvPr id="66" name="Picture 65">
                  <a:extLst>
                    <a:ext uri="{FF2B5EF4-FFF2-40B4-BE49-F238E27FC236}">
                      <a16:creationId xmlns:a16="http://schemas.microsoft.com/office/drawing/2014/main" id="{1CF82A0D-70E4-4051-BBB6-B98A4C161646}"/>
                    </a:ext>
                  </a:extLst>
                </p:cNvPr>
                <p:cNvPicPr>
                  <a:picLocks noChangeAspect="1"/>
                </p:cNvPicPr>
                <p:nvPr/>
              </p:nvPicPr>
              <p:blipFill>
                <a:blip r:embed="rId13"/>
                <a:stretch>
                  <a:fillRect/>
                </a:stretch>
              </p:blipFill>
              <p:spPr>
                <a:xfrm>
                  <a:off x="8937261" y="3036015"/>
                  <a:ext cx="1909916" cy="548670"/>
                </a:xfrm>
                <a:prstGeom prst="rect">
                  <a:avLst/>
                </a:prstGeom>
              </p:spPr>
            </p:pic>
            <p:grpSp>
              <p:nvGrpSpPr>
                <p:cNvPr id="69" name="Group 68">
                  <a:extLst>
                    <a:ext uri="{FF2B5EF4-FFF2-40B4-BE49-F238E27FC236}">
                      <a16:creationId xmlns:a16="http://schemas.microsoft.com/office/drawing/2014/main" id="{D5AD3EEC-67BF-411C-9E64-44A32DA8AEB9}"/>
                    </a:ext>
                  </a:extLst>
                </p:cNvPr>
                <p:cNvGrpSpPr/>
                <p:nvPr/>
              </p:nvGrpSpPr>
              <p:grpSpPr>
                <a:xfrm>
                  <a:off x="8831457" y="3806132"/>
                  <a:ext cx="1022248" cy="1255979"/>
                  <a:chOff x="9782132" y="1749373"/>
                  <a:chExt cx="1022248" cy="1255979"/>
                </a:xfrm>
              </p:grpSpPr>
              <p:pic>
                <p:nvPicPr>
                  <p:cNvPr id="64" name="Graphic 63">
                    <a:extLst>
                      <a:ext uri="{FF2B5EF4-FFF2-40B4-BE49-F238E27FC236}">
                        <a16:creationId xmlns:a16="http://schemas.microsoft.com/office/drawing/2014/main" id="{E1015A47-E786-4E87-887C-30854C9DD0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82132" y="1749373"/>
                    <a:ext cx="1022248" cy="1022248"/>
                  </a:xfrm>
                  <a:prstGeom prst="rect">
                    <a:avLst/>
                  </a:prstGeom>
                </p:spPr>
              </p:pic>
              <p:sp>
                <p:nvSpPr>
                  <p:cNvPr id="67" name="TextBox 66">
                    <a:extLst>
                      <a:ext uri="{FF2B5EF4-FFF2-40B4-BE49-F238E27FC236}">
                        <a16:creationId xmlns:a16="http://schemas.microsoft.com/office/drawing/2014/main" id="{CF5357DD-C076-445C-825B-CBADE2CF235D}"/>
                      </a:ext>
                    </a:extLst>
                  </p:cNvPr>
                  <p:cNvSpPr txBox="1"/>
                  <p:nvPr/>
                </p:nvSpPr>
                <p:spPr>
                  <a:xfrm>
                    <a:off x="9837165" y="2789908"/>
                    <a:ext cx="967215"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Logic Apps</a:t>
                    </a:r>
                  </a:p>
                </p:txBody>
              </p:sp>
            </p:grpSp>
          </p:grpSp>
          <p:pic>
            <p:nvPicPr>
              <p:cNvPr id="13" name="Picture 12">
                <a:extLst>
                  <a:ext uri="{FF2B5EF4-FFF2-40B4-BE49-F238E27FC236}">
                    <a16:creationId xmlns:a16="http://schemas.microsoft.com/office/drawing/2014/main" id="{9CE71B58-8517-4583-A5BF-BC204ED6DBB6}"/>
                  </a:ext>
                </a:extLst>
              </p:cNvPr>
              <p:cNvPicPr>
                <a:picLocks noChangeAspect="1"/>
              </p:cNvPicPr>
              <p:nvPr/>
            </p:nvPicPr>
            <p:blipFill>
              <a:blip r:embed="rId16"/>
              <a:stretch>
                <a:fillRect/>
              </a:stretch>
            </p:blipFill>
            <p:spPr>
              <a:xfrm>
                <a:off x="10025055" y="3547650"/>
                <a:ext cx="1944662" cy="1532657"/>
              </a:xfrm>
              <a:prstGeom prst="rect">
                <a:avLst/>
              </a:prstGeom>
            </p:spPr>
          </p:pic>
        </p:grpSp>
      </p:grpSp>
    </p:spTree>
    <p:extLst>
      <p:ext uri="{BB962C8B-B14F-4D97-AF65-F5344CB8AC3E}">
        <p14:creationId xmlns:p14="http://schemas.microsoft.com/office/powerpoint/2010/main" val="21839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1CF5F1-95E1-3E9E-CD5C-C089625EEB12}"/>
              </a:ext>
            </a:extLst>
          </p:cNvPr>
          <p:cNvPicPr>
            <a:picLocks noChangeAspect="1"/>
          </p:cNvPicPr>
          <p:nvPr/>
        </p:nvPicPr>
        <p:blipFill>
          <a:blip r:embed="rId3"/>
          <a:stretch>
            <a:fillRect/>
          </a:stretch>
        </p:blipFill>
        <p:spPr>
          <a:xfrm>
            <a:off x="127950" y="744306"/>
            <a:ext cx="12179926" cy="5848651"/>
          </a:xfrm>
          <a:prstGeom prst="rect">
            <a:avLst/>
          </a:prstGeom>
        </p:spPr>
      </p:pic>
      <p:sp>
        <p:nvSpPr>
          <p:cNvPr id="5" name="Rectangle: Rounded Corners 4">
            <a:extLst>
              <a:ext uri="{FF2B5EF4-FFF2-40B4-BE49-F238E27FC236}">
                <a16:creationId xmlns:a16="http://schemas.microsoft.com/office/drawing/2014/main" id="{491E47F6-C1A7-7D8D-193E-D9C2CFA0D9B4}"/>
              </a:ext>
            </a:extLst>
          </p:cNvPr>
          <p:cNvSpPr/>
          <p:nvPr/>
        </p:nvSpPr>
        <p:spPr>
          <a:xfrm>
            <a:off x="3345923" y="2405592"/>
            <a:ext cx="1708862" cy="298632"/>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3EDBDBE-5F81-EFD3-8656-DDA850CFC92C}"/>
              </a:ext>
            </a:extLst>
          </p:cNvPr>
          <p:cNvSpPr txBox="1"/>
          <p:nvPr/>
        </p:nvSpPr>
        <p:spPr>
          <a:xfrm>
            <a:off x="4501960" y="1960920"/>
            <a:ext cx="1240532" cy="400110"/>
          </a:xfrm>
          <a:prstGeom prst="rect">
            <a:avLst/>
          </a:prstGeom>
          <a:solidFill>
            <a:schemeClr val="bg2"/>
          </a:solidFill>
          <a:ln>
            <a:solidFill>
              <a:schemeClr val="tx1">
                <a:lumMod val="65000"/>
                <a:lumOff val="35000"/>
              </a:schemeClr>
            </a:solidFill>
          </a:ln>
        </p:spPr>
        <p:txBody>
          <a:bodyPr wrap="square" lIns="91440" tIns="45720" rIns="91440" bIns="45720" rtlCol="0" anchor="t">
            <a:spAutoFit/>
          </a:bodyPr>
          <a:lstStyle/>
          <a:p>
            <a:r>
              <a:rPr lang="en-US" sz="1000"/>
              <a:t>Prerequisite to use </a:t>
            </a:r>
            <a:r>
              <a:rPr lang="en-US" sz="1000" err="1"/>
              <a:t>AzureAD</a:t>
            </a:r>
            <a:r>
              <a:rPr lang="en-US" sz="1000"/>
              <a:t> workbooks​</a:t>
            </a:r>
            <a:endParaRPr lang="en-US" sz="1000">
              <a:cs typeface="Calibri"/>
            </a:endParaRPr>
          </a:p>
        </p:txBody>
      </p:sp>
      <p:sp>
        <p:nvSpPr>
          <p:cNvPr id="7" name="Rectangle: Rounded Corners 6">
            <a:extLst>
              <a:ext uri="{FF2B5EF4-FFF2-40B4-BE49-F238E27FC236}">
                <a16:creationId xmlns:a16="http://schemas.microsoft.com/office/drawing/2014/main" id="{A0732282-8B7A-3F7F-0D26-E2C2CB35467B}"/>
              </a:ext>
            </a:extLst>
          </p:cNvPr>
          <p:cNvSpPr/>
          <p:nvPr/>
        </p:nvSpPr>
        <p:spPr>
          <a:xfrm>
            <a:off x="3345923" y="5463752"/>
            <a:ext cx="1708862" cy="298632"/>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AB00FD-9177-40DD-458C-9D8AF140515E}"/>
              </a:ext>
            </a:extLst>
          </p:cNvPr>
          <p:cNvSpPr txBox="1"/>
          <p:nvPr/>
        </p:nvSpPr>
        <p:spPr>
          <a:xfrm>
            <a:off x="5121720" y="5262920"/>
            <a:ext cx="1525012" cy="707886"/>
          </a:xfrm>
          <a:prstGeom prst="rect">
            <a:avLst/>
          </a:prstGeom>
          <a:solidFill>
            <a:schemeClr val="bg2"/>
          </a:solidFill>
          <a:ln>
            <a:solidFill>
              <a:schemeClr val="tx1">
                <a:lumMod val="65000"/>
                <a:lumOff val="35000"/>
              </a:schemeClr>
            </a:solidFill>
          </a:ln>
        </p:spPr>
        <p:txBody>
          <a:bodyPr wrap="square" lIns="91440" tIns="45720" rIns="91440" bIns="45720" rtlCol="0" anchor="t">
            <a:spAutoFit/>
          </a:bodyPr>
          <a:lstStyle/>
          <a:p>
            <a:r>
              <a:rPr lang="en-US" sz="1000"/>
              <a:t>This is needed to export logs to third party apps like Splunk, ArcSight, </a:t>
            </a:r>
            <a:r>
              <a:rPr lang="en-US" sz="1000" err="1"/>
              <a:t>SumoLogic</a:t>
            </a:r>
            <a:r>
              <a:rPr lang="en-US" sz="1000"/>
              <a:t> etc.​</a:t>
            </a:r>
            <a:endParaRPr lang="en-US" sz="1000">
              <a:cs typeface="Calibri"/>
            </a:endParaRPr>
          </a:p>
        </p:txBody>
      </p:sp>
      <p:sp>
        <p:nvSpPr>
          <p:cNvPr id="3" name="Oval 2">
            <a:extLst>
              <a:ext uri="{FF2B5EF4-FFF2-40B4-BE49-F238E27FC236}">
                <a16:creationId xmlns:a16="http://schemas.microsoft.com/office/drawing/2014/main" id="{4F774FAA-9D12-29F7-E793-94D6DC3B1F47}"/>
              </a:ext>
            </a:extLst>
          </p:cNvPr>
          <p:cNvSpPr/>
          <p:nvPr/>
        </p:nvSpPr>
        <p:spPr>
          <a:xfrm>
            <a:off x="8898836" y="2839844"/>
            <a:ext cx="1665085" cy="16939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Diagnostic settings</a:t>
            </a:r>
          </a:p>
        </p:txBody>
      </p:sp>
    </p:spTree>
    <p:extLst>
      <p:ext uri="{BB962C8B-B14F-4D97-AF65-F5344CB8AC3E}">
        <p14:creationId xmlns:p14="http://schemas.microsoft.com/office/powerpoint/2010/main" val="933441881"/>
      </p:ext>
    </p:extLst>
  </p:cSld>
  <p:clrMapOvr>
    <a:masterClrMapping/>
  </p:clrMapOvr>
</p:sld>
</file>

<file path=ppt/theme/theme1.xml><?xml version="1.0" encoding="utf-8"?>
<a:theme xmlns:a="http://schemas.openxmlformats.org/drawingml/2006/main" name="Office Theme">
  <a:themeElements>
    <a:clrScheme name="Custom 1">
      <a:dk1>
        <a:srgbClr val="000000"/>
      </a:dk1>
      <a:lt1>
        <a:sysClr val="window" lastClr="FFFFFF"/>
      </a:lt1>
      <a:dk2>
        <a:srgbClr val="3A3838"/>
      </a:dk2>
      <a:lt2>
        <a:srgbClr val="E7E6E6"/>
      </a:lt2>
      <a:accent1>
        <a:srgbClr val="FF0000"/>
      </a:accent1>
      <a:accent2>
        <a:srgbClr val="AEABAB"/>
      </a:accent2>
      <a:accent3>
        <a:srgbClr val="D0CECE"/>
      </a:accent3>
      <a:accent4>
        <a:srgbClr val="85C0FB"/>
      </a:accent4>
      <a:accent5>
        <a:srgbClr val="FFFFFF"/>
      </a:accent5>
      <a:accent6>
        <a:srgbClr val="FF0000"/>
      </a:accent6>
      <a:hlink>
        <a:srgbClr val="48A1FA"/>
      </a:hlink>
      <a:folHlink>
        <a:srgbClr val="7030A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c1414a18-de03-4c76-82ca-c5beefe1c767" xsi:nil="true"/>
    <MediaServiceTranscript xmlns="c1414a18-de03-4c76-82ca-c5beefe1c767" xsi:nil="true"/>
    <SharedWithUsers xmlns="15e2b59e-971f-41b8-bcf1-75f6af89ff9b">
      <UserInfo>
        <DisplayName/>
        <AccountId xsi:nil="true"/>
        <AccountType/>
      </UserInfo>
    </SharedWithUsers>
    <MediaLengthInSeconds xmlns="c1414a18-de03-4c76-82ca-c5beefe1c76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4F41F88F405546A6F49EB145DD2E30" ma:contentTypeVersion="18" ma:contentTypeDescription="Create a new document." ma:contentTypeScope="" ma:versionID="43a047cc9e74d16351cfd6ffe701482e">
  <xsd:schema xmlns:xsd="http://www.w3.org/2001/XMLSchema" xmlns:xs="http://www.w3.org/2001/XMLSchema" xmlns:p="http://schemas.microsoft.com/office/2006/metadata/properties" xmlns:ns1="http://schemas.microsoft.com/sharepoint/v3" xmlns:ns2="c1414a18-de03-4c76-82ca-c5beefe1c767" xmlns:ns3="15e2b59e-971f-41b8-bcf1-75f6af89ff9b" targetNamespace="http://schemas.microsoft.com/office/2006/metadata/properties" ma:root="true" ma:fieldsID="938ff9d7a72839671d496b17503ab5fb" ns1:_="" ns2:_="" ns3:_="">
    <xsd:import namespace="http://schemas.microsoft.com/sharepoint/v3"/>
    <xsd:import namespace="c1414a18-de03-4c76-82ca-c5beefe1c767"/>
    <xsd:import namespace="15e2b59e-971f-41b8-bcf1-75f6af89ff9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2:MediaServiceAutoKeyPoints" minOccurs="0"/>
                <xsd:element ref="ns2:MediaServiceKeyPoints" minOccurs="0"/>
                <xsd:element ref="ns2:MediaServiceTranscript"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414a18-de03-4c76-82ca-c5beefe1c76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description="" ma:internalName="MediaServiceOCR" ma:readOnly="true">
      <xsd:simpleType>
        <xsd:restriction base="dms:Note">
          <xsd:maxLength value="255"/>
        </xsd:restriction>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Transcript" ma:index="21" nillable="true" ma:displayName="MediaServiceTranscript" ma:hidden="true" ma:internalName="MediaServiceTranscript" ma:readOnly="false">
      <xsd:simpleType>
        <xsd:restriction base="dms:Note"/>
      </xsd:simpleType>
    </xsd:element>
    <xsd:element name="MediaLengthInSeconds" ma:index="24"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5e2b59e-971f-41b8-bcf1-75f6af89ff9b"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20F24B-E31B-4D23-8F62-8F8002CD8FE8}">
  <ds:schemaRefs>
    <ds:schemaRef ds:uri="15e2b59e-971f-41b8-bcf1-75f6af89ff9b"/>
    <ds:schemaRef ds:uri="c1414a18-de03-4c76-82ca-c5beefe1c7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334AD6D-61EF-4BEE-867F-D0268A5CC084}">
  <ds:schemaRefs>
    <ds:schemaRef ds:uri="http://schemas.microsoft.com/sharepoint/v3/contenttype/forms"/>
  </ds:schemaRefs>
</ds:datastoreItem>
</file>

<file path=customXml/itemProps3.xml><?xml version="1.0" encoding="utf-8"?>
<ds:datastoreItem xmlns:ds="http://schemas.openxmlformats.org/officeDocument/2006/customXml" ds:itemID="{E1688487-97CA-442F-A5CB-F0CB9A7F1E6F}">
  <ds:schemaRefs>
    <ds:schemaRef ds:uri="15e2b59e-971f-41b8-bcf1-75f6af89ff9b"/>
    <ds:schemaRef ds:uri="c1414a18-de03-4c76-82ca-c5beefe1c7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786</TotalTime>
  <Words>4534</Words>
  <Application>Microsoft Office PowerPoint</Application>
  <PresentationFormat>Widescreen</PresentationFormat>
  <Paragraphs>457</Paragraphs>
  <Slides>56</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Arial</vt:lpstr>
      <vt:lpstr>az_ea_font</vt:lpstr>
      <vt:lpstr>Calibri</vt:lpstr>
      <vt:lpstr>Calibri Light</vt:lpstr>
      <vt:lpstr>Consolas</vt:lpstr>
      <vt:lpstr>Roboto</vt:lpstr>
      <vt:lpstr>Segoe UI</vt:lpstr>
      <vt:lpstr>Segoe UI Light</vt:lpstr>
      <vt:lpstr>Segoe UI Semibold</vt:lpstr>
      <vt:lpstr>SFMono-Regular</vt:lpstr>
      <vt:lpstr>Symbol</vt:lpstr>
      <vt:lpstr>Wingdings</vt:lpstr>
      <vt:lpstr>Office Theme</vt:lpstr>
      <vt:lpstr>KQL and Azure AD Workbooks for the Blue Team</vt:lpstr>
      <vt:lpstr>Speaker Bio</vt:lpstr>
      <vt:lpstr>Speaker Bio</vt:lpstr>
      <vt:lpstr>PowerPoint Presentation</vt:lpstr>
      <vt:lpstr>PowerPoint Presentation</vt:lpstr>
      <vt:lpstr>Zero Trust: Real-time automated threat protection</vt:lpstr>
      <vt:lpstr>What are workbooks?</vt:lpstr>
      <vt:lpstr>Visibility and Analytics</vt:lpstr>
      <vt:lpstr>PowerPoint Presentation</vt:lpstr>
      <vt:lpstr>Azure AD Workbooks overview</vt:lpstr>
      <vt:lpstr>Business Cases </vt:lpstr>
      <vt:lpstr>Business Use Cases</vt:lpstr>
      <vt:lpstr>PowerPoint Presentation</vt:lpstr>
      <vt:lpstr>PowerPoint Presentation</vt:lpstr>
      <vt:lpstr>PowerPoint Presentation</vt:lpstr>
      <vt:lpstr>PowerPoint Presentation</vt:lpstr>
      <vt:lpstr>PowerPoint Presentation</vt:lpstr>
      <vt:lpstr>PowerPoint Presentation</vt:lpstr>
      <vt:lpstr>Gap Analyzer</vt:lpstr>
      <vt:lpstr>PowerPoint Presentation</vt:lpstr>
      <vt:lpstr>Threat Hunting with KQL and Log Analytics</vt:lpstr>
      <vt:lpstr>Create alerts for high-risk activities</vt:lpstr>
      <vt:lpstr>PowerPoint Presentation</vt:lpstr>
      <vt:lpstr>PowerPoint Presentation</vt:lpstr>
      <vt:lpstr>PowerPoint Presentation</vt:lpstr>
      <vt:lpstr>PowerPoint Presentation</vt:lpstr>
      <vt:lpstr>PowerPoint Presentation</vt:lpstr>
      <vt:lpstr>Administrators Fails MFA</vt:lpstr>
      <vt:lpstr>Tips and Tricks KQL</vt:lpstr>
      <vt:lpstr>Laying out your workbook</vt:lpstr>
      <vt:lpstr>PowerPoint Presentation</vt:lpstr>
      <vt:lpstr>PowerPoint Presentation</vt:lpstr>
      <vt:lpstr>PowerPoint Presentation</vt:lpstr>
      <vt:lpstr>Interactive Graphs</vt:lpstr>
      <vt:lpstr>Interactive graphs</vt:lpstr>
      <vt:lpstr>PowerPoint Presentation</vt:lpstr>
      <vt:lpstr>PowerPoint Presentation</vt:lpstr>
      <vt:lpstr>Interactive Graphs</vt:lpstr>
      <vt:lpstr>Interactive Graphs</vt:lpstr>
      <vt:lpstr>Union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Community Contribution</vt:lpstr>
      <vt:lpstr>Join the Azure AD Workbooks community on GitHub​</vt:lpstr>
      <vt:lpstr>More resources at aka.ms/KQLBlueTeam  </vt:lpstr>
      <vt:lpstr>Q&amp;A</vt:lpstr>
      <vt:lpstr>Thank you!</vt:lpstr>
      <vt:lpstr>Thank You!</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MVP Global Summit</dc:title>
  <dc:creator>Claire Smyth (SHE/HER)</dc:creator>
  <cp:lastModifiedBy>Corissa Koopmans</cp:lastModifiedBy>
  <cp:revision>7</cp:revision>
  <dcterms:created xsi:type="dcterms:W3CDTF">2022-02-23T01:34:29Z</dcterms:created>
  <dcterms:modified xsi:type="dcterms:W3CDTF">2022-04-30T19:17:03Z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0x010100814F41F88F405546A6F49EB145DD2E30</vt:lpwstr>
  </property>
  <property fmtid="{D5CDD505-2E9C-101B-9397-08002B2CF9AE}" pid="3" name="MediaServiceImageTags">
    <vt:lpwstr/>
  </property>
  <property fmtid="{D5CDD505-2E9C-101B-9397-08002B2CF9AE}" pid="4" name="Order">
    <vt:r8>1132700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MSIP_Label_f42aa342-8706-4288-bd11-ebb85995028c_Enabled">
    <vt:lpwstr>true</vt:lpwstr>
  </property>
  <property fmtid="{D5CDD505-2E9C-101B-9397-08002B2CF9AE}" pid="12" name="MSIP_Label_f42aa342-8706-4288-bd11-ebb85995028c_SetDate">
    <vt:lpwstr>2022-03-11T23:31:59Z</vt:lpwstr>
  </property>
  <property fmtid="{D5CDD505-2E9C-101B-9397-08002B2CF9AE}" pid="13" name="MSIP_Label_f42aa342-8706-4288-bd11-ebb85995028c_Method">
    <vt:lpwstr>Standard</vt:lpwstr>
  </property>
  <property fmtid="{D5CDD505-2E9C-101B-9397-08002B2CF9AE}" pid="14" name="MSIP_Label_f42aa342-8706-4288-bd11-ebb85995028c_Name">
    <vt:lpwstr>Internal</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ActionId">
    <vt:lpwstr>8919207d-fd60-47da-a381-0f03153fdbba</vt:lpwstr>
  </property>
  <property fmtid="{D5CDD505-2E9C-101B-9397-08002B2CF9AE}" pid="17" name="MSIP_Label_f42aa342-8706-4288-bd11-ebb85995028c_ContentBits">
    <vt:lpwstr>0</vt:lpwstr>
  </property>
</Properties>
</file>